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58" r:id="rId4"/>
    <p:sldId id="259" r:id="rId5"/>
    <p:sldId id="265" r:id="rId6"/>
    <p:sldId id="266" r:id="rId7"/>
    <p:sldId id="261" r:id="rId8"/>
    <p:sldId id="262" r:id="rId9"/>
    <p:sldId id="267" r:id="rId10"/>
    <p:sldId id="268" r:id="rId11"/>
    <p:sldId id="263" r:id="rId12"/>
    <p:sldId id="269" r:id="rId13"/>
    <p:sldId id="270" r:id="rId14"/>
    <p:sldId id="271" r:id="rId15"/>
    <p:sldId id="272"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C795"/>
    <a:srgbClr val="D2C4A6"/>
    <a:srgbClr val="C1BCB8"/>
    <a:srgbClr val="94D7EC"/>
    <a:srgbClr val="86D2E9"/>
    <a:srgbClr val="A8E5F7"/>
    <a:srgbClr val="041B2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6" d="100"/>
          <a:sy n="66" d="100"/>
        </p:scale>
        <p:origin x="85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6:58:19.025"/>
    </inkml:context>
    <inkml:brush xml:id="br0">
      <inkml:brushProperty name="width" value="0.1" units="cm"/>
      <inkml:brushProperty name="height" value="0.1" units="cm"/>
      <inkml:brushProperty name="color" value="#FFEDD5"/>
    </inkml:brush>
  </inkml:definitions>
  <inkml:trace contextRef="#ctx0" brushRef="#br0">1 0 9830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6:58:19.119"/>
    </inkml:context>
    <inkml:brush xml:id="br0">
      <inkml:brushProperty name="width" value="0.1" units="cm"/>
      <inkml:brushProperty name="height" value="0.1" units="cm"/>
      <inkml:brushProperty name="color" value="#FFEDD5"/>
    </inkml:brush>
  </inkml:definitions>
  <inkml:trace contextRef="#ctx0" brushRef="#br0">1 0 9830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7:00:06.442"/>
    </inkml:context>
    <inkml:brush xml:id="br0">
      <inkml:brushProperty name="width" value="0.35" units="cm"/>
      <inkml:brushProperty name="height" value="0.35" units="cm"/>
      <inkml:brushProperty name="color" value="#CC0066"/>
    </inkml:brush>
  </inkml:definitions>
  <inkml:trace contextRef="#ctx0" brushRef="#br0">529 2372 4915,'0'-7'14745,"-8"-34"-14745,-18-61 0,-19-68 0,-17-57 0,-6-29 0,1-8 0,4 11 0,14 25 0,14 29 0,14 33 0,10 37 0,-1 40 0,2 21-211,-5 14 422,0 8-211,3 5 0,3 9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6:58:19.025"/>
    </inkml:context>
    <inkml:brush xml:id="br0">
      <inkml:brushProperty name="width" value="0.1" units="cm"/>
      <inkml:brushProperty name="height" value="0.1" units="cm"/>
      <inkml:brushProperty name="color" value="#FFEDD5"/>
    </inkml:brush>
  </inkml:definitions>
  <inkml:trace contextRef="#ctx0" brushRef="#br0">1 0 9830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6:58:19.119"/>
    </inkml:context>
    <inkml:brush xml:id="br0">
      <inkml:brushProperty name="width" value="0.1" units="cm"/>
      <inkml:brushProperty name="height" value="0.1" units="cm"/>
      <inkml:brushProperty name="color" value="#FFEDD5"/>
    </inkml:brush>
  </inkml:definitions>
  <inkml:trace contextRef="#ctx0" brushRef="#br0">1 0 9830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17:00:06.442"/>
    </inkml:context>
    <inkml:brush xml:id="br0">
      <inkml:brushProperty name="width" value="0.35" units="cm"/>
      <inkml:brushProperty name="height" value="0.35" units="cm"/>
      <inkml:brushProperty name="color" value="#CC0066"/>
    </inkml:brush>
  </inkml:definitions>
  <inkml:trace contextRef="#ctx0" brushRef="#br0">529 2372 4915,'0'-7'14745,"-8"-34"-14745,-18-61 0,-19-68 0,-17-57 0,-6-29 0,1-8 0,4 11 0,14 25 0,14 29 0,14 33 0,10 37 0,-1 40 0,2 21-211,-5 14 422,0 8-211,3 5 0,3 9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D91CB3-0213-4BF9-8630-6DF91BE59D45}" type="datetimeFigureOut">
              <a:rPr lang="en-US" smtClean="0"/>
              <a:t>10/26/2026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073F42-0C3A-4E6E-B94A-83A9709B7192}" type="slidenum">
              <a:rPr lang="en-US" smtClean="0"/>
              <a:t>‹#›</a:t>
            </a:fld>
            <a:endParaRPr lang="en-US"/>
          </a:p>
        </p:txBody>
      </p:sp>
    </p:spTree>
    <p:extLst>
      <p:ext uri="{BB962C8B-B14F-4D97-AF65-F5344CB8AC3E}">
        <p14:creationId xmlns:p14="http://schemas.microsoft.com/office/powerpoint/2010/main" val="36039957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073F42-0C3A-4E6E-B94A-83A9709B7192}" type="slidenum">
              <a:rPr lang="en-US" smtClean="0"/>
              <a:t>1</a:t>
            </a:fld>
            <a:endParaRPr lang="en-US"/>
          </a:p>
        </p:txBody>
      </p:sp>
    </p:spTree>
    <p:extLst>
      <p:ext uri="{BB962C8B-B14F-4D97-AF65-F5344CB8AC3E}">
        <p14:creationId xmlns:p14="http://schemas.microsoft.com/office/powerpoint/2010/main" val="27571230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073F42-0C3A-4E6E-B94A-83A9709B7192}" type="slidenum">
              <a:rPr lang="en-US" smtClean="0"/>
              <a:t>2</a:t>
            </a:fld>
            <a:endParaRPr lang="en-US"/>
          </a:p>
        </p:txBody>
      </p:sp>
    </p:spTree>
    <p:extLst>
      <p:ext uri="{BB962C8B-B14F-4D97-AF65-F5344CB8AC3E}">
        <p14:creationId xmlns:p14="http://schemas.microsoft.com/office/powerpoint/2010/main" val="8943685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61C6925-0BA7-D3AE-323A-366FD8586D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8C82A353-CEA3-2A4F-DABF-9816907741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7414ED0B-FE58-0DA7-9612-D3D2F43DB70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5CD886FC-2FCF-4F18-8F16-A45C2923320A}"/>
              </a:ext>
            </a:extLst>
          </p:cNvPr>
          <p:cNvSpPr>
            <a:spLocks noGrp="1"/>
          </p:cNvSpPr>
          <p:nvPr>
            <p:ph type="sldNum" sz="quarter" idx="5"/>
          </p:nvPr>
        </p:nvSpPr>
        <p:spPr/>
        <p:txBody>
          <a:bodyPr/>
          <a:lstStyle/>
          <a:p>
            <a:fld id="{6C073F42-0C3A-4E6E-B94A-83A9709B7192}" type="slidenum">
              <a:rPr lang="en-US" smtClean="0"/>
              <a:t>3</a:t>
            </a:fld>
            <a:endParaRPr lang="en-US"/>
          </a:p>
        </p:txBody>
      </p:sp>
    </p:spTree>
    <p:extLst>
      <p:ext uri="{BB962C8B-B14F-4D97-AF65-F5344CB8AC3E}">
        <p14:creationId xmlns:p14="http://schemas.microsoft.com/office/powerpoint/2010/main" val="12803995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2C0ACBA-A133-9790-3CB2-2E50150730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45F5E93B-A304-7AB2-20CE-BBE0F5590A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31FFB7B9-3361-AF9A-9048-F3F2C768DCA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37B00913-2B13-BCAC-8D55-479238C5ECD3}"/>
              </a:ext>
            </a:extLst>
          </p:cNvPr>
          <p:cNvSpPr>
            <a:spLocks noGrp="1"/>
          </p:cNvSpPr>
          <p:nvPr>
            <p:ph type="sldNum" sz="quarter" idx="5"/>
          </p:nvPr>
        </p:nvSpPr>
        <p:spPr/>
        <p:txBody>
          <a:bodyPr/>
          <a:lstStyle/>
          <a:p>
            <a:fld id="{6C073F42-0C3A-4E6E-B94A-83A9709B7192}" type="slidenum">
              <a:rPr lang="en-US" smtClean="0"/>
              <a:t>4</a:t>
            </a:fld>
            <a:endParaRPr lang="en-US"/>
          </a:p>
        </p:txBody>
      </p:sp>
    </p:spTree>
    <p:extLst>
      <p:ext uri="{BB962C8B-B14F-4D97-AF65-F5344CB8AC3E}">
        <p14:creationId xmlns:p14="http://schemas.microsoft.com/office/powerpoint/2010/main" val="10083811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F495F40-A55E-0D98-361D-9EFA78AC1B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1529BD12-66DB-662D-2D90-8FAD7805B3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2BED38D7-766E-A922-DF0A-F1A14395D50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FE393C21-6CAE-7F73-0096-FC2D4DCA0762}"/>
              </a:ext>
            </a:extLst>
          </p:cNvPr>
          <p:cNvSpPr>
            <a:spLocks noGrp="1"/>
          </p:cNvSpPr>
          <p:nvPr>
            <p:ph type="sldNum" sz="quarter" idx="5"/>
          </p:nvPr>
        </p:nvSpPr>
        <p:spPr/>
        <p:txBody>
          <a:bodyPr/>
          <a:lstStyle/>
          <a:p>
            <a:fld id="{6C073F42-0C3A-4E6E-B94A-83A9709B7192}" type="slidenum">
              <a:rPr lang="en-US" smtClean="0"/>
              <a:t>7</a:t>
            </a:fld>
            <a:endParaRPr lang="en-US"/>
          </a:p>
        </p:txBody>
      </p:sp>
    </p:spTree>
    <p:extLst>
      <p:ext uri="{BB962C8B-B14F-4D97-AF65-F5344CB8AC3E}">
        <p14:creationId xmlns:p14="http://schemas.microsoft.com/office/powerpoint/2010/main" val="17808888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B8F808E-A838-9ABE-C967-7402AD0222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C899F0FE-83AD-8C79-3280-BB58ECF678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1BC8196B-E578-7350-DD87-99A08192D20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9E59BC59-0B99-BFC4-20A8-F63CEAF8A215}"/>
              </a:ext>
            </a:extLst>
          </p:cNvPr>
          <p:cNvSpPr>
            <a:spLocks noGrp="1"/>
          </p:cNvSpPr>
          <p:nvPr>
            <p:ph type="sldNum" sz="quarter" idx="5"/>
          </p:nvPr>
        </p:nvSpPr>
        <p:spPr/>
        <p:txBody>
          <a:bodyPr/>
          <a:lstStyle/>
          <a:p>
            <a:fld id="{6C073F42-0C3A-4E6E-B94A-83A9709B7192}" type="slidenum">
              <a:rPr lang="en-US" smtClean="0"/>
              <a:t>8</a:t>
            </a:fld>
            <a:endParaRPr lang="en-US"/>
          </a:p>
        </p:txBody>
      </p:sp>
    </p:spTree>
    <p:extLst>
      <p:ext uri="{BB962C8B-B14F-4D97-AF65-F5344CB8AC3E}">
        <p14:creationId xmlns:p14="http://schemas.microsoft.com/office/powerpoint/2010/main" val="42113853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B4407EB-84FB-B888-D316-76219ECFF4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248ACDE3-6981-5F11-A57B-5C6B64DE0D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1F3C9E1D-7033-934E-C452-250A26815F8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DC6F1F62-9C2C-B778-CD10-D119B57099B1}"/>
              </a:ext>
            </a:extLst>
          </p:cNvPr>
          <p:cNvSpPr>
            <a:spLocks noGrp="1"/>
          </p:cNvSpPr>
          <p:nvPr>
            <p:ph type="sldNum" sz="quarter" idx="5"/>
          </p:nvPr>
        </p:nvSpPr>
        <p:spPr/>
        <p:txBody>
          <a:bodyPr/>
          <a:lstStyle/>
          <a:p>
            <a:fld id="{6C073F42-0C3A-4E6E-B94A-83A9709B7192}" type="slidenum">
              <a:rPr lang="en-US" smtClean="0"/>
              <a:t>11</a:t>
            </a:fld>
            <a:endParaRPr lang="en-US"/>
          </a:p>
        </p:txBody>
      </p:sp>
    </p:spTree>
    <p:extLst>
      <p:ext uri="{BB962C8B-B14F-4D97-AF65-F5344CB8AC3E}">
        <p14:creationId xmlns:p14="http://schemas.microsoft.com/office/powerpoint/2010/main" val="13429165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1CB7475-CA77-908C-CCFB-666582E1C5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5818AED5-CE67-F07E-0B5B-39084D3070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0E1EAA4D-1865-8D1C-700A-BAA4AA95E6C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93FE80F0-EB47-C527-DCDC-E0626D378938}"/>
              </a:ext>
            </a:extLst>
          </p:cNvPr>
          <p:cNvSpPr>
            <a:spLocks noGrp="1"/>
          </p:cNvSpPr>
          <p:nvPr>
            <p:ph type="sldNum" sz="quarter" idx="5"/>
          </p:nvPr>
        </p:nvSpPr>
        <p:spPr/>
        <p:txBody>
          <a:bodyPr/>
          <a:lstStyle/>
          <a:p>
            <a:fld id="{6C073F42-0C3A-4E6E-B94A-83A9709B7192}" type="slidenum">
              <a:rPr lang="en-US" smtClean="0"/>
              <a:t>12</a:t>
            </a:fld>
            <a:endParaRPr lang="en-US"/>
          </a:p>
        </p:txBody>
      </p:sp>
    </p:spTree>
    <p:extLst>
      <p:ext uri="{BB962C8B-B14F-4D97-AF65-F5344CB8AC3E}">
        <p14:creationId xmlns:p14="http://schemas.microsoft.com/office/powerpoint/2010/main" val="28406561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6F42B3B-9B4C-9F29-9735-7FE5048373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92A6DE73-C32F-9326-83A9-3B909B9ED1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59190D90-F5E3-EF68-9A99-18D4A2E2B63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B99F5F02-A598-F663-74E3-EAFDC4020BAB}"/>
              </a:ext>
            </a:extLst>
          </p:cNvPr>
          <p:cNvSpPr>
            <a:spLocks noGrp="1"/>
          </p:cNvSpPr>
          <p:nvPr>
            <p:ph type="sldNum" sz="quarter" idx="5"/>
          </p:nvPr>
        </p:nvSpPr>
        <p:spPr/>
        <p:txBody>
          <a:bodyPr/>
          <a:lstStyle/>
          <a:p>
            <a:fld id="{6C073F42-0C3A-4E6E-B94A-83A9709B7192}" type="slidenum">
              <a:rPr lang="en-US" smtClean="0"/>
              <a:t>13</a:t>
            </a:fld>
            <a:endParaRPr lang="en-US"/>
          </a:p>
        </p:txBody>
      </p:sp>
    </p:spTree>
    <p:extLst>
      <p:ext uri="{BB962C8B-B14F-4D97-AF65-F5344CB8AC3E}">
        <p14:creationId xmlns:p14="http://schemas.microsoft.com/office/powerpoint/2010/main" val="6161509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8C4A6D-D2D7-46AC-675E-95C749B2E45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5DCFC348-92E7-C89D-E6E9-703C0E6E4E2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9FBF4544-3B12-61D1-CD21-42BF1E1C371F}"/>
              </a:ext>
            </a:extLst>
          </p:cNvPr>
          <p:cNvSpPr>
            <a:spLocks noGrp="1"/>
          </p:cNvSpPr>
          <p:nvPr>
            <p:ph type="dt" sz="half" idx="10"/>
          </p:nvPr>
        </p:nvSpPr>
        <p:spPr/>
        <p:txBody>
          <a:bodyPr/>
          <a:lstStyle/>
          <a:p>
            <a:fld id="{0BB38100-198E-4FAF-8F51-019D47FAADD6}" type="datetimeFigureOut">
              <a:rPr lang="en-US" smtClean="0"/>
              <a:t>10/26/2026</a:t>
            </a:fld>
            <a:endParaRPr lang="en-US"/>
          </a:p>
        </p:txBody>
      </p:sp>
      <p:sp>
        <p:nvSpPr>
          <p:cNvPr id="5" name="Footer Placeholder 4">
            <a:extLst>
              <a:ext uri="{FF2B5EF4-FFF2-40B4-BE49-F238E27FC236}">
                <a16:creationId xmlns:a16="http://schemas.microsoft.com/office/drawing/2014/main" xmlns="" id="{182C9F79-1B50-3BED-661E-710FA5D15C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1C34C24C-CADD-AD13-BC40-51004112E934}"/>
              </a:ext>
            </a:extLst>
          </p:cNvPr>
          <p:cNvSpPr>
            <a:spLocks noGrp="1"/>
          </p:cNvSpPr>
          <p:nvPr>
            <p:ph type="sldNum" sz="quarter" idx="12"/>
          </p:nvPr>
        </p:nvSpPr>
        <p:spPr/>
        <p:txBody>
          <a:bodyPr/>
          <a:lstStyle/>
          <a:p>
            <a:fld id="{8727C7DF-18F3-4CA5-AEF2-D04692DFCCF5}" type="slidenum">
              <a:rPr lang="en-US" smtClean="0"/>
              <a:t>‹#›</a:t>
            </a:fld>
            <a:endParaRPr lang="en-US"/>
          </a:p>
        </p:txBody>
      </p:sp>
    </p:spTree>
    <p:extLst>
      <p:ext uri="{BB962C8B-B14F-4D97-AF65-F5344CB8AC3E}">
        <p14:creationId xmlns:p14="http://schemas.microsoft.com/office/powerpoint/2010/main" val="15903996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0A3383-1915-5EB4-9FE1-1B9D85AFFE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B01AC475-D9DE-8740-82E5-6796336DDD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E8622C9F-252C-AD9B-EED2-85F3C7E7150D}"/>
              </a:ext>
            </a:extLst>
          </p:cNvPr>
          <p:cNvSpPr>
            <a:spLocks noGrp="1"/>
          </p:cNvSpPr>
          <p:nvPr>
            <p:ph type="dt" sz="half" idx="10"/>
          </p:nvPr>
        </p:nvSpPr>
        <p:spPr/>
        <p:txBody>
          <a:bodyPr/>
          <a:lstStyle/>
          <a:p>
            <a:fld id="{0BB38100-198E-4FAF-8F51-019D47FAADD6}" type="datetimeFigureOut">
              <a:rPr lang="en-US" smtClean="0"/>
              <a:t>10/26/2026</a:t>
            </a:fld>
            <a:endParaRPr lang="en-US"/>
          </a:p>
        </p:txBody>
      </p:sp>
      <p:sp>
        <p:nvSpPr>
          <p:cNvPr id="5" name="Footer Placeholder 4">
            <a:extLst>
              <a:ext uri="{FF2B5EF4-FFF2-40B4-BE49-F238E27FC236}">
                <a16:creationId xmlns:a16="http://schemas.microsoft.com/office/drawing/2014/main" xmlns="" id="{135306B2-4A90-7615-D019-87B83E395C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334DD053-9AE5-EAFD-F041-484DE30CE600}"/>
              </a:ext>
            </a:extLst>
          </p:cNvPr>
          <p:cNvSpPr>
            <a:spLocks noGrp="1"/>
          </p:cNvSpPr>
          <p:nvPr>
            <p:ph type="sldNum" sz="quarter" idx="12"/>
          </p:nvPr>
        </p:nvSpPr>
        <p:spPr/>
        <p:txBody>
          <a:bodyPr/>
          <a:lstStyle/>
          <a:p>
            <a:fld id="{8727C7DF-18F3-4CA5-AEF2-D04692DFCCF5}" type="slidenum">
              <a:rPr lang="en-US" smtClean="0"/>
              <a:t>‹#›</a:t>
            </a:fld>
            <a:endParaRPr lang="en-US"/>
          </a:p>
        </p:txBody>
      </p:sp>
    </p:spTree>
    <p:extLst>
      <p:ext uri="{BB962C8B-B14F-4D97-AF65-F5344CB8AC3E}">
        <p14:creationId xmlns:p14="http://schemas.microsoft.com/office/powerpoint/2010/main" val="41601383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C604F1-A2EC-9642-6AA3-6FF437D31DB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ABBC0D99-7A7F-BD3E-A0C9-1B180C964C9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450E62BD-9F4E-0B2E-6CB8-F54D6739AAA7}"/>
              </a:ext>
            </a:extLst>
          </p:cNvPr>
          <p:cNvSpPr>
            <a:spLocks noGrp="1"/>
          </p:cNvSpPr>
          <p:nvPr>
            <p:ph type="dt" sz="half" idx="10"/>
          </p:nvPr>
        </p:nvSpPr>
        <p:spPr/>
        <p:txBody>
          <a:bodyPr/>
          <a:lstStyle/>
          <a:p>
            <a:fld id="{0BB38100-198E-4FAF-8F51-019D47FAADD6}" type="datetimeFigureOut">
              <a:rPr lang="en-US" smtClean="0"/>
              <a:t>10/26/2026</a:t>
            </a:fld>
            <a:endParaRPr lang="en-US"/>
          </a:p>
        </p:txBody>
      </p:sp>
      <p:sp>
        <p:nvSpPr>
          <p:cNvPr id="5" name="Footer Placeholder 4">
            <a:extLst>
              <a:ext uri="{FF2B5EF4-FFF2-40B4-BE49-F238E27FC236}">
                <a16:creationId xmlns:a16="http://schemas.microsoft.com/office/drawing/2014/main" xmlns="" id="{7F6077FC-C675-C5FC-E056-36FE5704A0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1250EDEE-E196-952B-C328-B45B0988B41B}"/>
              </a:ext>
            </a:extLst>
          </p:cNvPr>
          <p:cNvSpPr>
            <a:spLocks noGrp="1"/>
          </p:cNvSpPr>
          <p:nvPr>
            <p:ph type="sldNum" sz="quarter" idx="12"/>
          </p:nvPr>
        </p:nvSpPr>
        <p:spPr/>
        <p:txBody>
          <a:bodyPr/>
          <a:lstStyle/>
          <a:p>
            <a:fld id="{8727C7DF-18F3-4CA5-AEF2-D04692DFCCF5}" type="slidenum">
              <a:rPr lang="en-US" smtClean="0"/>
              <a:t>‹#›</a:t>
            </a:fld>
            <a:endParaRPr lang="en-US"/>
          </a:p>
        </p:txBody>
      </p:sp>
    </p:spTree>
    <p:extLst>
      <p:ext uri="{BB962C8B-B14F-4D97-AF65-F5344CB8AC3E}">
        <p14:creationId xmlns:p14="http://schemas.microsoft.com/office/powerpoint/2010/main" val="26522745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3E78EA-E58E-CB11-1088-726782B4CCC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D17E3571-8BBF-FA48-A869-02E7F47AA22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5FC49B64-AAC7-F7EB-4DA9-06B0A345B27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75181426-742E-9EDC-DE2D-9A9DE4D87BF3}"/>
              </a:ext>
            </a:extLst>
          </p:cNvPr>
          <p:cNvSpPr>
            <a:spLocks noGrp="1"/>
          </p:cNvSpPr>
          <p:nvPr>
            <p:ph type="dt" sz="half" idx="10"/>
          </p:nvPr>
        </p:nvSpPr>
        <p:spPr/>
        <p:txBody>
          <a:bodyPr/>
          <a:lstStyle/>
          <a:p>
            <a:fld id="{0BB38100-198E-4FAF-8F51-019D47FAADD6}" type="datetimeFigureOut">
              <a:rPr lang="en-US" smtClean="0"/>
              <a:t>10/26/2026</a:t>
            </a:fld>
            <a:endParaRPr lang="en-US"/>
          </a:p>
        </p:txBody>
      </p:sp>
      <p:sp>
        <p:nvSpPr>
          <p:cNvPr id="6" name="Footer Placeholder 5">
            <a:extLst>
              <a:ext uri="{FF2B5EF4-FFF2-40B4-BE49-F238E27FC236}">
                <a16:creationId xmlns:a16="http://schemas.microsoft.com/office/drawing/2014/main" xmlns="" id="{2D6F5A85-4D6C-33A3-DA46-0BB8BFE2A4F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47852245-4F00-3129-DCF0-64D292FBD6EA}"/>
              </a:ext>
            </a:extLst>
          </p:cNvPr>
          <p:cNvSpPr>
            <a:spLocks noGrp="1"/>
          </p:cNvSpPr>
          <p:nvPr>
            <p:ph type="sldNum" sz="quarter" idx="12"/>
          </p:nvPr>
        </p:nvSpPr>
        <p:spPr/>
        <p:txBody>
          <a:bodyPr/>
          <a:lstStyle/>
          <a:p>
            <a:fld id="{8727C7DF-18F3-4CA5-AEF2-D04692DFCCF5}" type="slidenum">
              <a:rPr lang="en-US" smtClean="0"/>
              <a:t>‹#›</a:t>
            </a:fld>
            <a:endParaRPr lang="en-US"/>
          </a:p>
        </p:txBody>
      </p:sp>
    </p:spTree>
    <p:extLst>
      <p:ext uri="{BB962C8B-B14F-4D97-AF65-F5344CB8AC3E}">
        <p14:creationId xmlns:p14="http://schemas.microsoft.com/office/powerpoint/2010/main" val="28484378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21828D-B9C2-13BE-0FA9-13BE0E48039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6D5E9B2B-DD06-A3F8-E8B4-F788D6FAF37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54897FD2-E4FC-7E21-A53E-3671585D090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815C98B9-2B1A-8D4A-4C6B-5FAEF672425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6E54EB51-8B36-8028-EE05-CCBEA1342F3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67BA8F32-BEAF-1797-29C3-EA964EDCB7BA}"/>
              </a:ext>
            </a:extLst>
          </p:cNvPr>
          <p:cNvSpPr>
            <a:spLocks noGrp="1"/>
          </p:cNvSpPr>
          <p:nvPr>
            <p:ph type="dt" sz="half" idx="10"/>
          </p:nvPr>
        </p:nvSpPr>
        <p:spPr/>
        <p:txBody>
          <a:bodyPr/>
          <a:lstStyle/>
          <a:p>
            <a:fld id="{0BB38100-198E-4FAF-8F51-019D47FAADD6}" type="datetimeFigureOut">
              <a:rPr lang="en-US" smtClean="0"/>
              <a:t>10/26/2026</a:t>
            </a:fld>
            <a:endParaRPr lang="en-US"/>
          </a:p>
        </p:txBody>
      </p:sp>
      <p:sp>
        <p:nvSpPr>
          <p:cNvPr id="8" name="Footer Placeholder 7">
            <a:extLst>
              <a:ext uri="{FF2B5EF4-FFF2-40B4-BE49-F238E27FC236}">
                <a16:creationId xmlns:a16="http://schemas.microsoft.com/office/drawing/2014/main" xmlns="" id="{4463E4A1-2756-40D3-DF9B-C7FCB3E2CF7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61F93592-C926-D7AA-501B-D39019E1B47A}"/>
              </a:ext>
            </a:extLst>
          </p:cNvPr>
          <p:cNvSpPr>
            <a:spLocks noGrp="1"/>
          </p:cNvSpPr>
          <p:nvPr>
            <p:ph type="sldNum" sz="quarter" idx="12"/>
          </p:nvPr>
        </p:nvSpPr>
        <p:spPr/>
        <p:txBody>
          <a:bodyPr/>
          <a:lstStyle/>
          <a:p>
            <a:fld id="{8727C7DF-18F3-4CA5-AEF2-D04692DFCCF5}" type="slidenum">
              <a:rPr lang="en-US" smtClean="0"/>
              <a:t>‹#›</a:t>
            </a:fld>
            <a:endParaRPr lang="en-US"/>
          </a:p>
        </p:txBody>
      </p:sp>
    </p:spTree>
    <p:extLst>
      <p:ext uri="{BB962C8B-B14F-4D97-AF65-F5344CB8AC3E}">
        <p14:creationId xmlns:p14="http://schemas.microsoft.com/office/powerpoint/2010/main" val="3526720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57CFE48-BDEA-D95B-A700-601E73B3608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9F5C6FA5-9C57-C52D-B564-02D0CC1989C0}"/>
              </a:ext>
            </a:extLst>
          </p:cNvPr>
          <p:cNvSpPr>
            <a:spLocks noGrp="1"/>
          </p:cNvSpPr>
          <p:nvPr>
            <p:ph type="dt" sz="half" idx="10"/>
          </p:nvPr>
        </p:nvSpPr>
        <p:spPr/>
        <p:txBody>
          <a:bodyPr/>
          <a:lstStyle/>
          <a:p>
            <a:fld id="{0BB38100-198E-4FAF-8F51-019D47FAADD6}" type="datetimeFigureOut">
              <a:rPr lang="en-US" smtClean="0"/>
              <a:t>10/26/2026</a:t>
            </a:fld>
            <a:endParaRPr lang="en-US"/>
          </a:p>
        </p:txBody>
      </p:sp>
      <p:sp>
        <p:nvSpPr>
          <p:cNvPr id="4" name="Footer Placeholder 3">
            <a:extLst>
              <a:ext uri="{FF2B5EF4-FFF2-40B4-BE49-F238E27FC236}">
                <a16:creationId xmlns:a16="http://schemas.microsoft.com/office/drawing/2014/main" xmlns="" id="{E00F3666-000C-43B4-385B-768F2117CB9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B9D64B42-88FD-6D0F-7598-84A5AD8C0BA2}"/>
              </a:ext>
            </a:extLst>
          </p:cNvPr>
          <p:cNvSpPr>
            <a:spLocks noGrp="1"/>
          </p:cNvSpPr>
          <p:nvPr>
            <p:ph type="sldNum" sz="quarter" idx="12"/>
          </p:nvPr>
        </p:nvSpPr>
        <p:spPr/>
        <p:txBody>
          <a:bodyPr/>
          <a:lstStyle/>
          <a:p>
            <a:fld id="{8727C7DF-18F3-4CA5-AEF2-D04692DFCCF5}" type="slidenum">
              <a:rPr lang="en-US" smtClean="0"/>
              <a:t>‹#›</a:t>
            </a:fld>
            <a:endParaRPr lang="en-US"/>
          </a:p>
        </p:txBody>
      </p:sp>
    </p:spTree>
    <p:extLst>
      <p:ext uri="{BB962C8B-B14F-4D97-AF65-F5344CB8AC3E}">
        <p14:creationId xmlns:p14="http://schemas.microsoft.com/office/powerpoint/2010/main" val="2529342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951DC828-056D-5881-0F7C-57E4545CEACD}"/>
              </a:ext>
            </a:extLst>
          </p:cNvPr>
          <p:cNvSpPr>
            <a:spLocks noGrp="1"/>
          </p:cNvSpPr>
          <p:nvPr>
            <p:ph type="dt" sz="half" idx="10"/>
          </p:nvPr>
        </p:nvSpPr>
        <p:spPr/>
        <p:txBody>
          <a:bodyPr/>
          <a:lstStyle/>
          <a:p>
            <a:fld id="{0BB38100-198E-4FAF-8F51-019D47FAADD6}" type="datetimeFigureOut">
              <a:rPr lang="en-US" smtClean="0"/>
              <a:t>10/26/2026</a:t>
            </a:fld>
            <a:endParaRPr lang="en-US"/>
          </a:p>
        </p:txBody>
      </p:sp>
      <p:sp>
        <p:nvSpPr>
          <p:cNvPr id="3" name="Footer Placeholder 2">
            <a:extLst>
              <a:ext uri="{FF2B5EF4-FFF2-40B4-BE49-F238E27FC236}">
                <a16:creationId xmlns:a16="http://schemas.microsoft.com/office/drawing/2014/main" xmlns="" id="{9736AEFC-1284-40BB-1174-B5D95D73606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6C84E7F8-8E96-F51C-C6C5-DD8F7D79E1CF}"/>
              </a:ext>
            </a:extLst>
          </p:cNvPr>
          <p:cNvSpPr>
            <a:spLocks noGrp="1"/>
          </p:cNvSpPr>
          <p:nvPr>
            <p:ph type="sldNum" sz="quarter" idx="12"/>
          </p:nvPr>
        </p:nvSpPr>
        <p:spPr/>
        <p:txBody>
          <a:bodyPr/>
          <a:lstStyle/>
          <a:p>
            <a:fld id="{8727C7DF-18F3-4CA5-AEF2-D04692DFCCF5}" type="slidenum">
              <a:rPr lang="en-US" smtClean="0"/>
              <a:t>‹#›</a:t>
            </a:fld>
            <a:endParaRPr lang="en-US"/>
          </a:p>
        </p:txBody>
      </p:sp>
    </p:spTree>
    <p:extLst>
      <p:ext uri="{BB962C8B-B14F-4D97-AF65-F5344CB8AC3E}">
        <p14:creationId xmlns:p14="http://schemas.microsoft.com/office/powerpoint/2010/main" val="3461157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BCD397-947C-CC2B-08C7-B3F1C73917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48408BA4-EB97-B5A6-A881-48057B40003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3C931B2A-D427-BB5A-DA9B-307AA3F85E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FCC68533-9F6D-5030-6BFE-0D7523E4ADCD}"/>
              </a:ext>
            </a:extLst>
          </p:cNvPr>
          <p:cNvSpPr>
            <a:spLocks noGrp="1"/>
          </p:cNvSpPr>
          <p:nvPr>
            <p:ph type="dt" sz="half" idx="10"/>
          </p:nvPr>
        </p:nvSpPr>
        <p:spPr/>
        <p:txBody>
          <a:bodyPr/>
          <a:lstStyle/>
          <a:p>
            <a:fld id="{0BB38100-198E-4FAF-8F51-019D47FAADD6}" type="datetimeFigureOut">
              <a:rPr lang="en-US" smtClean="0"/>
              <a:t>10/26/2026</a:t>
            </a:fld>
            <a:endParaRPr lang="en-US"/>
          </a:p>
        </p:txBody>
      </p:sp>
      <p:sp>
        <p:nvSpPr>
          <p:cNvPr id="6" name="Footer Placeholder 5">
            <a:extLst>
              <a:ext uri="{FF2B5EF4-FFF2-40B4-BE49-F238E27FC236}">
                <a16:creationId xmlns:a16="http://schemas.microsoft.com/office/drawing/2014/main" xmlns="" id="{FD4BBD58-8AB4-1940-9C19-D12E6AACA2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55B8C527-C77A-313C-5797-94B8271731CA}"/>
              </a:ext>
            </a:extLst>
          </p:cNvPr>
          <p:cNvSpPr>
            <a:spLocks noGrp="1"/>
          </p:cNvSpPr>
          <p:nvPr>
            <p:ph type="sldNum" sz="quarter" idx="12"/>
          </p:nvPr>
        </p:nvSpPr>
        <p:spPr/>
        <p:txBody>
          <a:bodyPr/>
          <a:lstStyle/>
          <a:p>
            <a:fld id="{8727C7DF-18F3-4CA5-AEF2-D04692DFCCF5}" type="slidenum">
              <a:rPr lang="en-US" smtClean="0"/>
              <a:t>‹#›</a:t>
            </a:fld>
            <a:endParaRPr lang="en-US"/>
          </a:p>
        </p:txBody>
      </p:sp>
    </p:spTree>
    <p:extLst>
      <p:ext uri="{BB962C8B-B14F-4D97-AF65-F5344CB8AC3E}">
        <p14:creationId xmlns:p14="http://schemas.microsoft.com/office/powerpoint/2010/main" val="38974314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B3A832-2F9B-EC4F-2388-F21450F00D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AA10EABC-25AB-7CD4-4D6A-D66438C0EB1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E92675F4-060E-EE08-19B8-66D78E6752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4820D4B6-63DA-9946-AA8F-FAE6858AB810}"/>
              </a:ext>
            </a:extLst>
          </p:cNvPr>
          <p:cNvSpPr>
            <a:spLocks noGrp="1"/>
          </p:cNvSpPr>
          <p:nvPr>
            <p:ph type="dt" sz="half" idx="10"/>
          </p:nvPr>
        </p:nvSpPr>
        <p:spPr/>
        <p:txBody>
          <a:bodyPr/>
          <a:lstStyle/>
          <a:p>
            <a:fld id="{0BB38100-198E-4FAF-8F51-019D47FAADD6}" type="datetimeFigureOut">
              <a:rPr lang="en-US" smtClean="0"/>
              <a:t>10/26/2026</a:t>
            </a:fld>
            <a:endParaRPr lang="en-US"/>
          </a:p>
        </p:txBody>
      </p:sp>
      <p:sp>
        <p:nvSpPr>
          <p:cNvPr id="6" name="Footer Placeholder 5">
            <a:extLst>
              <a:ext uri="{FF2B5EF4-FFF2-40B4-BE49-F238E27FC236}">
                <a16:creationId xmlns:a16="http://schemas.microsoft.com/office/drawing/2014/main" xmlns="" id="{3EF56D4D-88CB-33BB-6EBD-039E6263DAE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B58F7778-B640-D3EF-ADEF-EFA6D41FEF26}"/>
              </a:ext>
            </a:extLst>
          </p:cNvPr>
          <p:cNvSpPr>
            <a:spLocks noGrp="1"/>
          </p:cNvSpPr>
          <p:nvPr>
            <p:ph type="sldNum" sz="quarter" idx="12"/>
          </p:nvPr>
        </p:nvSpPr>
        <p:spPr/>
        <p:txBody>
          <a:bodyPr/>
          <a:lstStyle/>
          <a:p>
            <a:fld id="{8727C7DF-18F3-4CA5-AEF2-D04692DFCCF5}" type="slidenum">
              <a:rPr lang="en-US" smtClean="0"/>
              <a:t>‹#›</a:t>
            </a:fld>
            <a:endParaRPr lang="en-US"/>
          </a:p>
        </p:txBody>
      </p:sp>
    </p:spTree>
    <p:extLst>
      <p:ext uri="{BB962C8B-B14F-4D97-AF65-F5344CB8AC3E}">
        <p14:creationId xmlns:p14="http://schemas.microsoft.com/office/powerpoint/2010/main" val="2388688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054F434-0C61-A852-BF42-FEF8FAFF07B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A6296A1B-98A9-3CBC-93DD-79D15A0E899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6151812C-F1E7-5944-52DC-D49AE444E67C}"/>
              </a:ext>
            </a:extLst>
          </p:cNvPr>
          <p:cNvSpPr>
            <a:spLocks noGrp="1"/>
          </p:cNvSpPr>
          <p:nvPr>
            <p:ph type="dt" sz="half" idx="10"/>
          </p:nvPr>
        </p:nvSpPr>
        <p:spPr/>
        <p:txBody>
          <a:bodyPr/>
          <a:lstStyle/>
          <a:p>
            <a:fld id="{0BB38100-198E-4FAF-8F51-019D47FAADD6}" type="datetimeFigureOut">
              <a:rPr lang="en-US" smtClean="0"/>
              <a:t>10/26/2026</a:t>
            </a:fld>
            <a:endParaRPr lang="en-US"/>
          </a:p>
        </p:txBody>
      </p:sp>
      <p:sp>
        <p:nvSpPr>
          <p:cNvPr id="5" name="Footer Placeholder 4">
            <a:extLst>
              <a:ext uri="{FF2B5EF4-FFF2-40B4-BE49-F238E27FC236}">
                <a16:creationId xmlns:a16="http://schemas.microsoft.com/office/drawing/2014/main" xmlns="" id="{113521D3-6C92-83D2-3BC3-6DC8039DE0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D2049F42-E54A-695E-48F9-F8DA1B8A8D31}"/>
              </a:ext>
            </a:extLst>
          </p:cNvPr>
          <p:cNvSpPr>
            <a:spLocks noGrp="1"/>
          </p:cNvSpPr>
          <p:nvPr>
            <p:ph type="sldNum" sz="quarter" idx="12"/>
          </p:nvPr>
        </p:nvSpPr>
        <p:spPr/>
        <p:txBody>
          <a:bodyPr/>
          <a:lstStyle/>
          <a:p>
            <a:fld id="{8727C7DF-18F3-4CA5-AEF2-D04692DFCCF5}" type="slidenum">
              <a:rPr lang="en-US" smtClean="0"/>
              <a:t>‹#›</a:t>
            </a:fld>
            <a:endParaRPr lang="en-US"/>
          </a:p>
        </p:txBody>
      </p:sp>
    </p:spTree>
    <p:extLst>
      <p:ext uri="{BB962C8B-B14F-4D97-AF65-F5344CB8AC3E}">
        <p14:creationId xmlns:p14="http://schemas.microsoft.com/office/powerpoint/2010/main" val="21826502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FCB4BA30-EACC-0024-F780-D636CDD8E34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59464339-F181-3477-250C-6007137D4A9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579060DB-92D4-B2CC-66CF-755306A45847}"/>
              </a:ext>
            </a:extLst>
          </p:cNvPr>
          <p:cNvSpPr>
            <a:spLocks noGrp="1"/>
          </p:cNvSpPr>
          <p:nvPr>
            <p:ph type="dt" sz="half" idx="10"/>
          </p:nvPr>
        </p:nvSpPr>
        <p:spPr/>
        <p:txBody>
          <a:bodyPr/>
          <a:lstStyle/>
          <a:p>
            <a:fld id="{0BB38100-198E-4FAF-8F51-019D47FAADD6}" type="datetimeFigureOut">
              <a:rPr lang="en-US" smtClean="0"/>
              <a:t>10/26/2026</a:t>
            </a:fld>
            <a:endParaRPr lang="en-US"/>
          </a:p>
        </p:txBody>
      </p:sp>
      <p:sp>
        <p:nvSpPr>
          <p:cNvPr id="5" name="Footer Placeholder 4">
            <a:extLst>
              <a:ext uri="{FF2B5EF4-FFF2-40B4-BE49-F238E27FC236}">
                <a16:creationId xmlns:a16="http://schemas.microsoft.com/office/drawing/2014/main" xmlns="" id="{0CC81133-A8B3-1915-B7FC-5974310B47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89BBE423-EBE7-8F96-3CDE-416EBAA80702}"/>
              </a:ext>
            </a:extLst>
          </p:cNvPr>
          <p:cNvSpPr>
            <a:spLocks noGrp="1"/>
          </p:cNvSpPr>
          <p:nvPr>
            <p:ph type="sldNum" sz="quarter" idx="12"/>
          </p:nvPr>
        </p:nvSpPr>
        <p:spPr/>
        <p:txBody>
          <a:bodyPr/>
          <a:lstStyle/>
          <a:p>
            <a:fld id="{8727C7DF-18F3-4CA5-AEF2-D04692DFCCF5}" type="slidenum">
              <a:rPr lang="en-US" smtClean="0"/>
              <a:t>‹#›</a:t>
            </a:fld>
            <a:endParaRPr lang="en-US"/>
          </a:p>
        </p:txBody>
      </p:sp>
    </p:spTree>
    <p:extLst>
      <p:ext uri="{BB962C8B-B14F-4D97-AF65-F5344CB8AC3E}">
        <p14:creationId xmlns:p14="http://schemas.microsoft.com/office/powerpoint/2010/main" val="42558137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575DAB7F-9662-E315-63F5-056468764AF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E96BE589-708A-5C65-CE70-24A02F6321C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C45A584F-D873-A409-88DA-513C2123DB5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B38100-198E-4FAF-8F51-019D47FAADD6}" type="datetimeFigureOut">
              <a:rPr lang="en-US" smtClean="0"/>
              <a:t>10/26/2026</a:t>
            </a:fld>
            <a:endParaRPr lang="en-US"/>
          </a:p>
        </p:txBody>
      </p:sp>
      <p:sp>
        <p:nvSpPr>
          <p:cNvPr id="5" name="Footer Placeholder 4">
            <a:extLst>
              <a:ext uri="{FF2B5EF4-FFF2-40B4-BE49-F238E27FC236}">
                <a16:creationId xmlns:a16="http://schemas.microsoft.com/office/drawing/2014/main" xmlns="" id="{5FA509C2-3FF3-FDE8-AF5F-D8A50C79D42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26D9B8BE-2D8C-9ED1-033D-ACBB3CB93F0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27C7DF-18F3-4CA5-AEF2-D04692DFCCF5}" type="slidenum">
              <a:rPr lang="en-US" smtClean="0"/>
              <a:t>‹#›</a:t>
            </a:fld>
            <a:endParaRPr lang="en-US"/>
          </a:p>
        </p:txBody>
      </p:sp>
    </p:spTree>
    <p:extLst>
      <p:ext uri="{BB962C8B-B14F-4D97-AF65-F5344CB8AC3E}">
        <p14:creationId xmlns:p14="http://schemas.microsoft.com/office/powerpoint/2010/main" val="23654055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ustomXml" Target="../ink/ink1.xml"/><Relationship Id="rId7"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customXml" Target="../ink/ink3.xml"/><Relationship Id="rId5" Type="http://schemas.openxmlformats.org/officeDocument/2006/relationships/customXml" Target="../ink/ink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customXml" Target="../ink/ink4.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customXml" Target="../ink/ink6.xml"/><Relationship Id="rId4" Type="http://schemas.openxmlformats.org/officeDocument/2006/relationships/customXml" Target="../ink/ink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CFC287-C3F5-A0C8-0491-6E75C5AE6EBB}"/>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xmlns="" id="{CCB02CDD-0988-B49B-E325-76C06BF68BE4}"/>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xmlns="" id="{2A73A17D-2AF2-E2C9-64F5-548AD93840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562" y="-98474"/>
            <a:ext cx="12293698" cy="7024971"/>
          </a:xfrm>
          <a:prstGeom prst="rect">
            <a:avLst/>
          </a:prstGeom>
        </p:spPr>
      </p:pic>
      <p:sp>
        <p:nvSpPr>
          <p:cNvPr id="7" name="TextBox 6">
            <a:extLst>
              <a:ext uri="{FF2B5EF4-FFF2-40B4-BE49-F238E27FC236}">
                <a16:creationId xmlns:a16="http://schemas.microsoft.com/office/drawing/2014/main" xmlns="" id="{ABA90D06-725A-26F1-96AB-32F275BE1B79}"/>
              </a:ext>
            </a:extLst>
          </p:cNvPr>
          <p:cNvSpPr txBox="1"/>
          <p:nvPr/>
        </p:nvSpPr>
        <p:spPr>
          <a:xfrm>
            <a:off x="7935373" y="6073408"/>
            <a:ext cx="4004888" cy="400110"/>
          </a:xfrm>
          <a:prstGeom prst="rect">
            <a:avLst/>
          </a:prstGeom>
          <a:noFill/>
        </p:spPr>
        <p:txBody>
          <a:bodyPr wrap="square" rtlCol="0">
            <a:spAutoFit/>
          </a:bodyPr>
          <a:lstStyle/>
          <a:p>
            <a:r>
              <a:rPr lang="en-US" sz="2000" b="1" dirty="0">
                <a:latin typeface="Eras Medium ITC" panose="020B0602030504020804" pitchFamily="34" charset="0"/>
              </a:rPr>
              <a:t>Presented by; Fatemeh Rezaeyan</a:t>
            </a:r>
          </a:p>
        </p:txBody>
      </p:sp>
      <p:sp>
        <p:nvSpPr>
          <p:cNvPr id="9" name="Rectangle 8">
            <a:extLst>
              <a:ext uri="{FF2B5EF4-FFF2-40B4-BE49-F238E27FC236}">
                <a16:creationId xmlns:a16="http://schemas.microsoft.com/office/drawing/2014/main" xmlns="" id="{A5BA09F0-77B1-1F20-A8DF-391FAB333896}"/>
              </a:ext>
            </a:extLst>
          </p:cNvPr>
          <p:cNvSpPr/>
          <p:nvPr/>
        </p:nvSpPr>
        <p:spPr>
          <a:xfrm>
            <a:off x="248528" y="235818"/>
            <a:ext cx="11694944" cy="6386364"/>
          </a:xfrm>
          <a:prstGeom prst="rect">
            <a:avLst/>
          </a:prstGeom>
          <a:noFill/>
          <a:ln w="76200">
            <a:solidFill>
              <a:srgbClr val="0613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xmlns="" id="{B8F7DFD4-0471-9F88-EE89-4189608B0A68}"/>
              </a:ext>
            </a:extLst>
          </p:cNvPr>
          <p:cNvSpPr/>
          <p:nvPr/>
        </p:nvSpPr>
        <p:spPr>
          <a:xfrm>
            <a:off x="-73561" y="652398"/>
            <a:ext cx="6372762" cy="1817953"/>
          </a:xfrm>
          <a:prstGeom prst="rect">
            <a:avLst/>
          </a:prstGeom>
          <a:solidFill>
            <a:srgbClr val="0613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xmlns="" id="{4DE15002-E070-C166-E4FB-CDAE4E87C411}"/>
              </a:ext>
            </a:extLst>
          </p:cNvPr>
          <p:cNvSpPr txBox="1"/>
          <p:nvPr/>
        </p:nvSpPr>
        <p:spPr>
          <a:xfrm>
            <a:off x="596869" y="784592"/>
            <a:ext cx="9340948" cy="1631216"/>
          </a:xfrm>
          <a:prstGeom prst="rect">
            <a:avLst/>
          </a:prstGeom>
          <a:noFill/>
        </p:spPr>
        <p:txBody>
          <a:bodyPr wrap="square" rtlCol="0">
            <a:spAutoFit/>
          </a:bodyPr>
          <a:lstStyle/>
          <a:p>
            <a:r>
              <a:rPr lang="en-US" sz="5000" dirty="0">
                <a:solidFill>
                  <a:srgbClr val="86D2E9"/>
                </a:solidFill>
                <a:latin typeface="Vladimir Script" panose="03050402040407070305" pitchFamily="66" charset="0"/>
                <a:cs typeface="Compset" panose="00000400000000000000" pitchFamily="2" charset="-78"/>
              </a:rPr>
              <a:t>CASE </a:t>
            </a:r>
          </a:p>
          <a:p>
            <a:r>
              <a:rPr lang="en-US" sz="5000" dirty="0">
                <a:solidFill>
                  <a:srgbClr val="86D2E9"/>
                </a:solidFill>
                <a:latin typeface="Vladimir Script" panose="03050402040407070305" pitchFamily="66" charset="0"/>
                <a:cs typeface="Compset" panose="00000400000000000000" pitchFamily="2" charset="-78"/>
              </a:rPr>
              <a:t>PRESENTATION</a:t>
            </a:r>
          </a:p>
        </p:txBody>
      </p:sp>
      <p:sp>
        <p:nvSpPr>
          <p:cNvPr id="12" name="TextBox 11">
            <a:extLst>
              <a:ext uri="{FF2B5EF4-FFF2-40B4-BE49-F238E27FC236}">
                <a16:creationId xmlns:a16="http://schemas.microsoft.com/office/drawing/2014/main" xmlns="" id="{F26CBF67-E44D-3B34-1211-DD14CEF636F0}"/>
              </a:ext>
            </a:extLst>
          </p:cNvPr>
          <p:cNvSpPr txBox="1"/>
          <p:nvPr/>
        </p:nvSpPr>
        <p:spPr>
          <a:xfrm>
            <a:off x="13324114" y="4093029"/>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7957955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6846B85D-0A6E-F4B8-9FB5-8A5BAF33B835}"/>
              </a:ext>
            </a:extLst>
          </p:cNvPr>
          <p:cNvSpPr/>
          <p:nvPr/>
        </p:nvSpPr>
        <p:spPr>
          <a:xfrm>
            <a:off x="0" y="0"/>
            <a:ext cx="12192000" cy="6858000"/>
          </a:xfrm>
          <a:prstGeom prst="rect">
            <a:avLst/>
          </a:prstGeom>
          <a:solidFill>
            <a:srgbClr val="041B2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xmlns="" id="{B9FBA849-2C69-0547-1FE5-BF9EDA2745A5}"/>
              </a:ext>
            </a:extLst>
          </p:cNvPr>
          <p:cNvSpPr/>
          <p:nvPr/>
        </p:nvSpPr>
        <p:spPr>
          <a:xfrm>
            <a:off x="298173" y="-114300"/>
            <a:ext cx="45719" cy="6998677"/>
          </a:xfrm>
          <a:prstGeom prst="rect">
            <a:avLst/>
          </a:prstGeom>
          <a:no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sz="2500"/>
          </a:p>
        </p:txBody>
      </p:sp>
      <p:sp>
        <p:nvSpPr>
          <p:cNvPr id="10" name="TextBox 9">
            <a:extLst>
              <a:ext uri="{FF2B5EF4-FFF2-40B4-BE49-F238E27FC236}">
                <a16:creationId xmlns:a16="http://schemas.microsoft.com/office/drawing/2014/main" xmlns="" id="{D3E618D9-F40A-DD2A-DC3A-C502E4026DCE}"/>
              </a:ext>
            </a:extLst>
          </p:cNvPr>
          <p:cNvSpPr txBox="1"/>
          <p:nvPr/>
        </p:nvSpPr>
        <p:spPr>
          <a:xfrm>
            <a:off x="937146" y="1146629"/>
            <a:ext cx="6666547" cy="630942"/>
          </a:xfrm>
          <a:prstGeom prst="rect">
            <a:avLst/>
          </a:prstGeom>
          <a:noFill/>
        </p:spPr>
        <p:txBody>
          <a:bodyPr wrap="square" rtlCol="0">
            <a:spAutoFit/>
          </a:bodyPr>
          <a:lstStyle/>
          <a:p>
            <a:r>
              <a:rPr lang="en-US" sz="3500" b="1" dirty="0">
                <a:solidFill>
                  <a:schemeClr val="bg1"/>
                </a:solidFill>
                <a:latin typeface="Papyrus" panose="03070502060502030205" pitchFamily="66" charset="0"/>
                <a:cs typeface="Times New Roman" panose="02020603050405020304" pitchFamily="18" charset="0"/>
              </a:rPr>
              <a:t>Case Presentation;</a:t>
            </a:r>
          </a:p>
        </p:txBody>
      </p:sp>
      <p:sp>
        <p:nvSpPr>
          <p:cNvPr id="12" name="TextBox 11">
            <a:extLst>
              <a:ext uri="{FF2B5EF4-FFF2-40B4-BE49-F238E27FC236}">
                <a16:creationId xmlns:a16="http://schemas.microsoft.com/office/drawing/2014/main" xmlns="" id="{84E562AC-7DA0-BE10-AE7B-48637109BF18}"/>
              </a:ext>
            </a:extLst>
          </p:cNvPr>
          <p:cNvSpPr txBox="1"/>
          <p:nvPr/>
        </p:nvSpPr>
        <p:spPr>
          <a:xfrm>
            <a:off x="1181511" y="2053761"/>
            <a:ext cx="7857403" cy="4339650"/>
          </a:xfrm>
          <a:prstGeom prst="rect">
            <a:avLst/>
          </a:prstGeom>
          <a:noFill/>
        </p:spPr>
        <p:txBody>
          <a:bodyPr wrap="square" rtlCol="0">
            <a:spAutoFit/>
          </a:bodyPr>
          <a:lstStyle/>
          <a:p>
            <a:pPr algn="just"/>
            <a:r>
              <a:rPr lang="en-US" sz="2300" dirty="0">
                <a:solidFill>
                  <a:srgbClr val="94D7EC"/>
                </a:solidFill>
                <a:latin typeface="Times New Roman" panose="02020603050405020304" pitchFamily="18" charset="0"/>
                <a:cs typeface="Times New Roman" panose="02020603050405020304" pitchFamily="18" charset="0"/>
              </a:rPr>
              <a:t>A 22-year-old male presented to the emergency department with generalized weakness and malaise/ dizziness and syncope.. He reports </a:t>
            </a:r>
            <a:r>
              <a:rPr lang="fa-IR" sz="2300" dirty="0">
                <a:solidFill>
                  <a:srgbClr val="94D7EC"/>
                </a:solidFill>
                <a:latin typeface="Times New Roman" panose="02020603050405020304" pitchFamily="18" charset="0"/>
                <a:cs typeface="Times New Roman" panose="02020603050405020304" pitchFamily="18" charset="0"/>
              </a:rPr>
              <a:t>3</a:t>
            </a:r>
            <a:r>
              <a:rPr lang="en-US" sz="2300" dirty="0">
                <a:solidFill>
                  <a:srgbClr val="94D7EC"/>
                </a:solidFill>
                <a:latin typeface="Times New Roman" panose="02020603050405020304" pitchFamily="18" charset="0"/>
                <a:cs typeface="Times New Roman" panose="02020603050405020304" pitchFamily="18" charset="0"/>
              </a:rPr>
              <a:t> transient episodes of loss of consciousness lasting approximately two to three minutes, followed by spontaneous recovery, after which he returned home and rested. Following that period of rest, he experienced another episode of syncope. Over the last week of this presentation, he complains of sleeping at inappropriate times; change in sleep pattern.</a:t>
            </a:r>
          </a:p>
          <a:p>
            <a:pPr algn="just"/>
            <a:r>
              <a:rPr lang="en-US" sz="2300" dirty="0">
                <a:solidFill>
                  <a:srgbClr val="94D7EC"/>
                </a:solidFill>
                <a:latin typeface="Times New Roman" panose="02020603050405020304" pitchFamily="18" charset="0"/>
                <a:cs typeface="Times New Roman" panose="02020603050405020304" pitchFamily="18" charset="0"/>
              </a:rPr>
              <a:t>Associated symptoms include;</a:t>
            </a:r>
          </a:p>
          <a:p>
            <a:pPr algn="just"/>
            <a:r>
              <a:rPr lang="en-US" sz="2300" dirty="0">
                <a:solidFill>
                  <a:srgbClr val="94D7EC"/>
                </a:solidFill>
                <a:latin typeface="Times New Roman" panose="02020603050405020304" pitchFamily="18" charset="0"/>
                <a:cs typeface="Times New Roman" panose="02020603050405020304" pitchFamily="18" charset="0"/>
              </a:rPr>
              <a:t>Nausea, vomiting +/ Diaphoresis +/ no shortness of breath, no chest pain, no fever, no weight loss. He denies fever and abdominal pain. </a:t>
            </a:r>
          </a:p>
        </p:txBody>
      </p:sp>
      <p:sp>
        <p:nvSpPr>
          <p:cNvPr id="14" name="Rectangle 13">
            <a:extLst>
              <a:ext uri="{FF2B5EF4-FFF2-40B4-BE49-F238E27FC236}">
                <a16:creationId xmlns:a16="http://schemas.microsoft.com/office/drawing/2014/main" xmlns="" id="{854B73A1-B676-E0C1-8786-7F7AC53FFE96}"/>
              </a:ext>
            </a:extLst>
          </p:cNvPr>
          <p:cNvSpPr/>
          <p:nvPr/>
        </p:nvSpPr>
        <p:spPr>
          <a:xfrm rot="16200000" flipH="1">
            <a:off x="5974790" y="-5839527"/>
            <a:ext cx="45719" cy="12388704"/>
          </a:xfrm>
          <a:prstGeom prst="rect">
            <a:avLst/>
          </a:prstGeom>
          <a:no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sz="2500"/>
          </a:p>
        </p:txBody>
      </p:sp>
    </p:spTree>
    <p:extLst>
      <p:ext uri="{BB962C8B-B14F-4D97-AF65-F5344CB8AC3E}">
        <p14:creationId xmlns:p14="http://schemas.microsoft.com/office/powerpoint/2010/main" val="19712768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F830DB0-EC36-67DB-2DB4-CE56075B1DEE}"/>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xmlns="" id="{2512E15D-40D6-4ABD-EB64-D6560C8E3C3A}"/>
              </a:ext>
            </a:extLst>
          </p:cNvPr>
          <p:cNvSpPr/>
          <p:nvPr/>
        </p:nvSpPr>
        <p:spPr>
          <a:xfrm>
            <a:off x="0" y="0"/>
            <a:ext cx="12192000" cy="6858000"/>
          </a:xfrm>
          <a:prstGeom prst="rect">
            <a:avLst/>
          </a:prstGeom>
          <a:solidFill>
            <a:srgbClr val="041B2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xmlns="" id="{6DC93F8F-03AC-C752-B14E-DBC2AFF5C89D}"/>
              </a:ext>
            </a:extLst>
          </p:cNvPr>
          <p:cNvSpPr/>
          <p:nvPr/>
        </p:nvSpPr>
        <p:spPr>
          <a:xfrm>
            <a:off x="298173" y="-114300"/>
            <a:ext cx="45719" cy="6998677"/>
          </a:xfrm>
          <a:prstGeom prst="rect">
            <a:avLst/>
          </a:prstGeom>
          <a:no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sz="2500"/>
          </a:p>
        </p:txBody>
      </p:sp>
      <p:sp>
        <p:nvSpPr>
          <p:cNvPr id="14" name="Rectangle 13">
            <a:extLst>
              <a:ext uri="{FF2B5EF4-FFF2-40B4-BE49-F238E27FC236}">
                <a16:creationId xmlns:a16="http://schemas.microsoft.com/office/drawing/2014/main" xmlns="" id="{722D8373-7938-D9C3-20DB-633EC6B7D7D2}"/>
              </a:ext>
            </a:extLst>
          </p:cNvPr>
          <p:cNvSpPr/>
          <p:nvPr/>
        </p:nvSpPr>
        <p:spPr>
          <a:xfrm rot="16200000" flipH="1">
            <a:off x="5974790" y="-5839527"/>
            <a:ext cx="45719" cy="12388704"/>
          </a:xfrm>
          <a:prstGeom prst="rect">
            <a:avLst/>
          </a:prstGeom>
          <a:no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sz="2500"/>
          </a:p>
        </p:txBody>
      </p:sp>
      <p:sp>
        <p:nvSpPr>
          <p:cNvPr id="22" name="TextBox 21">
            <a:extLst>
              <a:ext uri="{FF2B5EF4-FFF2-40B4-BE49-F238E27FC236}">
                <a16:creationId xmlns:a16="http://schemas.microsoft.com/office/drawing/2014/main" xmlns="" id="{CD686972-6B73-E46A-C575-E0B1A7C45E11}"/>
              </a:ext>
            </a:extLst>
          </p:cNvPr>
          <p:cNvSpPr txBox="1"/>
          <p:nvPr/>
        </p:nvSpPr>
        <p:spPr>
          <a:xfrm>
            <a:off x="937146" y="1146629"/>
            <a:ext cx="6666547" cy="630942"/>
          </a:xfrm>
          <a:prstGeom prst="rect">
            <a:avLst/>
          </a:prstGeom>
          <a:noFill/>
        </p:spPr>
        <p:txBody>
          <a:bodyPr wrap="square" rtlCol="0">
            <a:spAutoFit/>
          </a:bodyPr>
          <a:lstStyle/>
          <a:p>
            <a:r>
              <a:rPr lang="en-US" sz="3500" b="1" dirty="0">
                <a:solidFill>
                  <a:schemeClr val="bg1"/>
                </a:solidFill>
                <a:latin typeface="Papyrus" panose="03070502060502030205" pitchFamily="66" charset="0"/>
                <a:cs typeface="Times New Roman" panose="02020603050405020304" pitchFamily="18" charset="0"/>
              </a:rPr>
              <a:t>Patient History;</a:t>
            </a:r>
          </a:p>
        </p:txBody>
      </p:sp>
      <p:sp>
        <p:nvSpPr>
          <p:cNvPr id="24" name="Rectangle 23">
            <a:extLst>
              <a:ext uri="{FF2B5EF4-FFF2-40B4-BE49-F238E27FC236}">
                <a16:creationId xmlns:a16="http://schemas.microsoft.com/office/drawing/2014/main" xmlns="" id="{EB3F98A1-04D3-08C5-1430-3D1D36D8BC2C}"/>
              </a:ext>
            </a:extLst>
          </p:cNvPr>
          <p:cNvSpPr/>
          <p:nvPr/>
        </p:nvSpPr>
        <p:spPr>
          <a:xfrm>
            <a:off x="5974789" y="2156346"/>
            <a:ext cx="45719" cy="4172894"/>
          </a:xfrm>
          <a:prstGeom prst="rect">
            <a:avLst/>
          </a:prstGeom>
          <a:ln>
            <a:headEnd type="none" w="med" len="med"/>
            <a:tailEnd type="none" w="med" len="med"/>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sz="2500"/>
          </a:p>
        </p:txBody>
      </p:sp>
      <p:sp>
        <p:nvSpPr>
          <p:cNvPr id="26" name="Rectangle 25">
            <a:extLst>
              <a:ext uri="{FF2B5EF4-FFF2-40B4-BE49-F238E27FC236}">
                <a16:creationId xmlns:a16="http://schemas.microsoft.com/office/drawing/2014/main" xmlns="" id="{E5629934-7DAB-B7C3-BC0D-CBABE28D8BB9}"/>
              </a:ext>
            </a:extLst>
          </p:cNvPr>
          <p:cNvSpPr/>
          <p:nvPr/>
        </p:nvSpPr>
        <p:spPr>
          <a:xfrm rot="5400000">
            <a:off x="6245082" y="474685"/>
            <a:ext cx="45720" cy="7234553"/>
          </a:xfrm>
          <a:prstGeom prst="rect">
            <a:avLst/>
          </a:prstGeom>
          <a:ln>
            <a:headEnd type="none" w="med" len="med"/>
            <a:tailEnd type="none" w="med" len="med"/>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sz="2500"/>
          </a:p>
        </p:txBody>
      </p:sp>
      <p:sp>
        <p:nvSpPr>
          <p:cNvPr id="28" name="TextBox 27">
            <a:extLst>
              <a:ext uri="{FF2B5EF4-FFF2-40B4-BE49-F238E27FC236}">
                <a16:creationId xmlns:a16="http://schemas.microsoft.com/office/drawing/2014/main" xmlns="" id="{C8934C3F-BF53-33A8-CDED-E7B0A86EC69A}"/>
              </a:ext>
            </a:extLst>
          </p:cNvPr>
          <p:cNvSpPr txBox="1"/>
          <p:nvPr/>
        </p:nvSpPr>
        <p:spPr>
          <a:xfrm>
            <a:off x="2233073" y="2156346"/>
            <a:ext cx="4007306" cy="892552"/>
          </a:xfrm>
          <a:prstGeom prst="rect">
            <a:avLst/>
          </a:prstGeom>
          <a:noFill/>
        </p:spPr>
        <p:txBody>
          <a:bodyPr wrap="square" rtlCol="0">
            <a:spAutoFit/>
          </a:bodyPr>
          <a:lstStyle/>
          <a:p>
            <a:pPr algn="just"/>
            <a:r>
              <a:rPr lang="en-US" sz="2600" dirty="0">
                <a:solidFill>
                  <a:schemeClr val="bg1"/>
                </a:solidFill>
                <a:latin typeface="Times New Roman" panose="02020603050405020304" pitchFamily="18" charset="0"/>
                <a:cs typeface="Times New Roman" panose="02020603050405020304" pitchFamily="18" charset="0"/>
              </a:rPr>
              <a:t>PMH;</a:t>
            </a:r>
          </a:p>
          <a:p>
            <a:r>
              <a:rPr lang="en-US" sz="2600" dirty="0">
                <a:solidFill>
                  <a:schemeClr val="bg1"/>
                </a:solidFill>
                <a:latin typeface="Times New Roman" panose="02020603050405020304" pitchFamily="18" charset="0"/>
                <a:cs typeface="Times New Roman" panose="02020603050405020304" pitchFamily="18" charset="0"/>
              </a:rPr>
              <a:t>NO known medical history</a:t>
            </a:r>
          </a:p>
        </p:txBody>
      </p:sp>
      <p:sp>
        <p:nvSpPr>
          <p:cNvPr id="30" name="TextBox 29">
            <a:extLst>
              <a:ext uri="{FF2B5EF4-FFF2-40B4-BE49-F238E27FC236}">
                <a16:creationId xmlns:a16="http://schemas.microsoft.com/office/drawing/2014/main" xmlns="" id="{C1865AA9-9DB2-EF61-39D6-5004E3AB30E0}"/>
              </a:ext>
            </a:extLst>
          </p:cNvPr>
          <p:cNvSpPr txBox="1"/>
          <p:nvPr/>
        </p:nvSpPr>
        <p:spPr>
          <a:xfrm>
            <a:off x="6123176" y="2147835"/>
            <a:ext cx="3639047" cy="1692771"/>
          </a:xfrm>
          <a:prstGeom prst="rect">
            <a:avLst/>
          </a:prstGeom>
          <a:noFill/>
        </p:spPr>
        <p:txBody>
          <a:bodyPr wrap="square" rtlCol="0">
            <a:spAutoFit/>
          </a:bodyPr>
          <a:lstStyle/>
          <a:p>
            <a:pPr algn="just"/>
            <a:r>
              <a:rPr lang="en-US" sz="2600" dirty="0">
                <a:solidFill>
                  <a:schemeClr val="bg1"/>
                </a:solidFill>
                <a:latin typeface="Times New Roman" panose="02020603050405020304" pitchFamily="18" charset="0"/>
                <a:cs typeface="Times New Roman" panose="02020603050405020304" pitchFamily="18" charset="0"/>
              </a:rPr>
              <a:t>DH;</a:t>
            </a:r>
          </a:p>
          <a:p>
            <a:pPr algn="just"/>
            <a:r>
              <a:rPr lang="en-US" sz="2600" dirty="0">
                <a:solidFill>
                  <a:schemeClr val="bg1"/>
                </a:solidFill>
                <a:latin typeface="Times New Roman" panose="02020603050405020304" pitchFamily="18" charset="0"/>
                <a:cs typeface="Times New Roman" panose="02020603050405020304" pitchFamily="18" charset="0"/>
              </a:rPr>
              <a:t>sertraline, olanzapine</a:t>
            </a:r>
          </a:p>
          <a:p>
            <a:pPr algn="just"/>
            <a:r>
              <a:rPr lang="en-US" sz="2600" dirty="0">
                <a:solidFill>
                  <a:schemeClr val="bg1"/>
                </a:solidFill>
                <a:latin typeface="Times New Roman" panose="02020603050405020304" pitchFamily="18" charset="0"/>
                <a:cs typeface="Times New Roman" panose="02020603050405020304" pitchFamily="18" charset="0"/>
              </a:rPr>
              <a:t>a day before admission </a:t>
            </a:r>
          </a:p>
          <a:p>
            <a:pPr algn="just"/>
            <a:endParaRPr lang="en-US" sz="2600" dirty="0">
              <a:solidFill>
                <a:schemeClr val="bg1"/>
              </a:solidFill>
              <a:latin typeface="Times New Roman" panose="02020603050405020304" pitchFamily="18" charset="0"/>
              <a:cs typeface="Times New Roman" panose="02020603050405020304" pitchFamily="18" charset="0"/>
            </a:endParaRPr>
          </a:p>
        </p:txBody>
      </p:sp>
      <p:sp>
        <p:nvSpPr>
          <p:cNvPr id="32" name="TextBox 31">
            <a:extLst>
              <a:ext uri="{FF2B5EF4-FFF2-40B4-BE49-F238E27FC236}">
                <a16:creationId xmlns:a16="http://schemas.microsoft.com/office/drawing/2014/main" xmlns="" id="{885DE39F-28FE-FAB4-F635-3317B9DE498B}"/>
              </a:ext>
            </a:extLst>
          </p:cNvPr>
          <p:cNvSpPr txBox="1"/>
          <p:nvPr/>
        </p:nvSpPr>
        <p:spPr>
          <a:xfrm>
            <a:off x="2299512" y="4301319"/>
            <a:ext cx="3850953" cy="892552"/>
          </a:xfrm>
          <a:prstGeom prst="rect">
            <a:avLst/>
          </a:prstGeom>
          <a:noFill/>
        </p:spPr>
        <p:txBody>
          <a:bodyPr wrap="square" rtlCol="0">
            <a:spAutoFit/>
          </a:bodyPr>
          <a:lstStyle/>
          <a:p>
            <a:pPr algn="just"/>
            <a:r>
              <a:rPr lang="en-US" sz="2600" dirty="0">
                <a:solidFill>
                  <a:schemeClr val="bg1"/>
                </a:solidFill>
                <a:latin typeface="Times New Roman" panose="02020603050405020304" pitchFamily="18" charset="0"/>
                <a:cs typeface="Times New Roman" panose="02020603050405020304" pitchFamily="18" charset="0"/>
              </a:rPr>
              <a:t>SH;</a:t>
            </a:r>
          </a:p>
          <a:p>
            <a:pPr algn="just"/>
            <a:r>
              <a:rPr lang="en-US" sz="2600" dirty="0">
                <a:solidFill>
                  <a:schemeClr val="bg1"/>
                </a:solidFill>
                <a:latin typeface="Times New Roman" panose="02020603050405020304" pitchFamily="18" charset="0"/>
                <a:cs typeface="Times New Roman" panose="02020603050405020304" pitchFamily="18" charset="0"/>
              </a:rPr>
              <a:t>Recently opium addiction </a:t>
            </a:r>
          </a:p>
        </p:txBody>
      </p:sp>
      <p:sp>
        <p:nvSpPr>
          <p:cNvPr id="34" name="TextBox 33">
            <a:extLst>
              <a:ext uri="{FF2B5EF4-FFF2-40B4-BE49-F238E27FC236}">
                <a16:creationId xmlns:a16="http://schemas.microsoft.com/office/drawing/2014/main" xmlns="" id="{15C1D578-63F0-319E-FC2C-9F18C28EDA63}"/>
              </a:ext>
            </a:extLst>
          </p:cNvPr>
          <p:cNvSpPr txBox="1"/>
          <p:nvPr/>
        </p:nvSpPr>
        <p:spPr>
          <a:xfrm>
            <a:off x="6150468" y="4303591"/>
            <a:ext cx="2015486" cy="492443"/>
          </a:xfrm>
          <a:prstGeom prst="rect">
            <a:avLst/>
          </a:prstGeom>
          <a:noFill/>
        </p:spPr>
        <p:txBody>
          <a:bodyPr wrap="square" rtlCol="0">
            <a:spAutoFit/>
          </a:bodyPr>
          <a:lstStyle/>
          <a:p>
            <a:pPr algn="just"/>
            <a:r>
              <a:rPr lang="en-US" sz="2600" dirty="0">
                <a:solidFill>
                  <a:schemeClr val="bg1"/>
                </a:solidFill>
                <a:latin typeface="Times New Roman" panose="02020603050405020304" pitchFamily="18" charset="0"/>
                <a:cs typeface="Times New Roman" panose="02020603050405020304" pitchFamily="18" charset="0"/>
              </a:rPr>
              <a:t>FH;</a:t>
            </a:r>
          </a:p>
        </p:txBody>
      </p:sp>
    </p:spTree>
    <p:extLst>
      <p:ext uri="{BB962C8B-B14F-4D97-AF65-F5344CB8AC3E}">
        <p14:creationId xmlns:p14="http://schemas.microsoft.com/office/powerpoint/2010/main" val="14095481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28AF142-0A88-BFB1-5C62-687F47B5891E}"/>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xmlns="" id="{067A78A8-6041-A6B3-7E87-FD6D60B806FD}"/>
              </a:ext>
            </a:extLst>
          </p:cNvPr>
          <p:cNvSpPr/>
          <p:nvPr/>
        </p:nvSpPr>
        <p:spPr>
          <a:xfrm>
            <a:off x="0" y="0"/>
            <a:ext cx="12192000" cy="6858000"/>
          </a:xfrm>
          <a:prstGeom prst="rect">
            <a:avLst/>
          </a:prstGeom>
          <a:solidFill>
            <a:srgbClr val="041B2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xmlns="" id="{CF660447-9C7F-6355-2381-C9474C8E4D7D}"/>
              </a:ext>
            </a:extLst>
          </p:cNvPr>
          <p:cNvSpPr/>
          <p:nvPr/>
        </p:nvSpPr>
        <p:spPr>
          <a:xfrm>
            <a:off x="298173" y="-114300"/>
            <a:ext cx="45719" cy="6998677"/>
          </a:xfrm>
          <a:prstGeom prst="rect">
            <a:avLst/>
          </a:prstGeom>
          <a:no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sz="2500"/>
          </a:p>
        </p:txBody>
      </p:sp>
      <p:sp>
        <p:nvSpPr>
          <p:cNvPr id="14" name="Rectangle 13">
            <a:extLst>
              <a:ext uri="{FF2B5EF4-FFF2-40B4-BE49-F238E27FC236}">
                <a16:creationId xmlns:a16="http://schemas.microsoft.com/office/drawing/2014/main" xmlns="" id="{157B06A4-5E93-6A26-F0A0-2296D2EE3F2D}"/>
              </a:ext>
            </a:extLst>
          </p:cNvPr>
          <p:cNvSpPr/>
          <p:nvPr/>
        </p:nvSpPr>
        <p:spPr>
          <a:xfrm rot="16200000" flipH="1">
            <a:off x="5974790" y="-5839527"/>
            <a:ext cx="45719" cy="12388704"/>
          </a:xfrm>
          <a:prstGeom prst="rect">
            <a:avLst/>
          </a:prstGeom>
          <a:no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sz="2500"/>
          </a:p>
        </p:txBody>
      </p:sp>
      <p:sp>
        <p:nvSpPr>
          <p:cNvPr id="22" name="TextBox 21">
            <a:extLst>
              <a:ext uri="{FF2B5EF4-FFF2-40B4-BE49-F238E27FC236}">
                <a16:creationId xmlns:a16="http://schemas.microsoft.com/office/drawing/2014/main" xmlns="" id="{CA0B725C-0ACA-3946-2C4D-61D1B9895F0D}"/>
              </a:ext>
            </a:extLst>
          </p:cNvPr>
          <p:cNvSpPr txBox="1"/>
          <p:nvPr/>
        </p:nvSpPr>
        <p:spPr>
          <a:xfrm>
            <a:off x="937146" y="1146629"/>
            <a:ext cx="6666547" cy="630942"/>
          </a:xfrm>
          <a:prstGeom prst="rect">
            <a:avLst/>
          </a:prstGeom>
          <a:noFill/>
        </p:spPr>
        <p:txBody>
          <a:bodyPr wrap="square" rtlCol="0">
            <a:spAutoFit/>
          </a:bodyPr>
          <a:lstStyle/>
          <a:p>
            <a:r>
              <a:rPr lang="en-US" sz="3500" b="1" dirty="0">
                <a:solidFill>
                  <a:schemeClr val="bg1"/>
                </a:solidFill>
                <a:latin typeface="Papyrus" panose="03070502060502030205" pitchFamily="66" charset="0"/>
                <a:cs typeface="Times New Roman" panose="02020603050405020304" pitchFamily="18" charset="0"/>
              </a:rPr>
              <a:t>Physical Examination;</a:t>
            </a:r>
          </a:p>
        </p:txBody>
      </p:sp>
      <p:sp>
        <p:nvSpPr>
          <p:cNvPr id="6" name="TextBox 5">
            <a:extLst>
              <a:ext uri="{FF2B5EF4-FFF2-40B4-BE49-F238E27FC236}">
                <a16:creationId xmlns:a16="http://schemas.microsoft.com/office/drawing/2014/main" xmlns="" id="{06D71B80-D730-DE66-23E9-542D53983A47}"/>
              </a:ext>
            </a:extLst>
          </p:cNvPr>
          <p:cNvSpPr txBox="1"/>
          <p:nvPr/>
        </p:nvSpPr>
        <p:spPr>
          <a:xfrm>
            <a:off x="1173706" y="1856191"/>
            <a:ext cx="5527344" cy="5016758"/>
          </a:xfrm>
          <a:prstGeom prst="rect">
            <a:avLst/>
          </a:prstGeom>
          <a:noFill/>
        </p:spPr>
        <p:txBody>
          <a:bodyPr wrap="square">
            <a:spAutoFit/>
          </a:bodyPr>
          <a:lstStyle/>
          <a:p>
            <a:pPr algn="just"/>
            <a:r>
              <a:rPr lang="en-US" sz="2000" b="1" dirty="0">
                <a:solidFill>
                  <a:schemeClr val="bg1"/>
                </a:solidFill>
                <a:latin typeface="Times New Roman" panose="02020603050405020304" pitchFamily="18" charset="0"/>
                <a:cs typeface="Times New Roman" panose="02020603050405020304" pitchFamily="18" charset="0"/>
              </a:rPr>
              <a:t>Vital signs</a:t>
            </a:r>
          </a:p>
          <a:p>
            <a:pPr algn="just"/>
            <a:r>
              <a:rPr lang="en-US" sz="2000" dirty="0">
                <a:solidFill>
                  <a:schemeClr val="bg1"/>
                </a:solidFill>
                <a:latin typeface="Times New Roman" panose="02020603050405020304" pitchFamily="18" charset="0"/>
                <a:cs typeface="Times New Roman" panose="02020603050405020304" pitchFamily="18" charset="0"/>
              </a:rPr>
              <a:t>HR; 36 / min regular </a:t>
            </a:r>
            <a:r>
              <a:rPr lang="en-US" sz="2000" dirty="0" err="1">
                <a:solidFill>
                  <a:schemeClr val="bg1"/>
                </a:solidFill>
                <a:latin typeface="Times New Roman" panose="02020603050405020304" pitchFamily="18" charset="0"/>
                <a:cs typeface="Times New Roman" panose="02020603050405020304" pitchFamily="18" charset="0"/>
              </a:rPr>
              <a:t>rythem</a:t>
            </a:r>
            <a:endParaRPr lang="en-US" sz="2000" dirty="0">
              <a:solidFill>
                <a:schemeClr val="bg1"/>
              </a:solidFill>
              <a:latin typeface="Times New Roman" panose="02020603050405020304" pitchFamily="18" charset="0"/>
              <a:cs typeface="Times New Roman" panose="02020603050405020304" pitchFamily="18" charset="0"/>
            </a:endParaRPr>
          </a:p>
          <a:p>
            <a:pPr algn="just"/>
            <a:r>
              <a:rPr lang="en-US" sz="2000" dirty="0">
                <a:solidFill>
                  <a:schemeClr val="bg1"/>
                </a:solidFill>
                <a:latin typeface="Times New Roman" panose="02020603050405020304" pitchFamily="18" charset="0"/>
                <a:cs typeface="Times New Roman" panose="02020603050405020304" pitchFamily="18" charset="0"/>
              </a:rPr>
              <a:t>BP; 110/70,  RR; 20, Sat O2; 95%, T; 37.0°C </a:t>
            </a:r>
            <a:endParaRPr lang="en-US" sz="2000" b="1" dirty="0">
              <a:solidFill>
                <a:schemeClr val="bg1"/>
              </a:solidFill>
              <a:latin typeface="Times New Roman" panose="02020603050405020304" pitchFamily="18" charset="0"/>
              <a:cs typeface="Times New Roman" panose="02020603050405020304" pitchFamily="18" charset="0"/>
            </a:endParaRPr>
          </a:p>
          <a:p>
            <a:pPr algn="just"/>
            <a:r>
              <a:rPr lang="en-US" sz="2000" b="1" dirty="0">
                <a:solidFill>
                  <a:schemeClr val="bg1"/>
                </a:solidFill>
                <a:latin typeface="Times New Roman" panose="02020603050405020304" pitchFamily="18" charset="0"/>
                <a:cs typeface="Times New Roman" panose="02020603050405020304" pitchFamily="18" charset="0"/>
              </a:rPr>
              <a:t>General appearance</a:t>
            </a:r>
          </a:p>
          <a:p>
            <a:pPr algn="just"/>
            <a:r>
              <a:rPr lang="en-US" sz="2000" dirty="0">
                <a:solidFill>
                  <a:schemeClr val="bg1"/>
                </a:solidFill>
                <a:latin typeface="Times New Roman" panose="02020603050405020304" pitchFamily="18" charset="0"/>
                <a:cs typeface="Times New Roman" panose="02020603050405020304" pitchFamily="18" charset="0"/>
              </a:rPr>
              <a:t>Aware, oriented to time, person, place, and situation. No acute distress. Ill and toxic neg</a:t>
            </a:r>
          </a:p>
          <a:p>
            <a:pPr algn="just"/>
            <a:r>
              <a:rPr lang="en-US" sz="2000" dirty="0">
                <a:solidFill>
                  <a:schemeClr val="bg1"/>
                </a:solidFill>
                <a:latin typeface="Times New Roman" panose="02020603050405020304" pitchFamily="18" charset="0"/>
                <a:cs typeface="Times New Roman" panose="02020603050405020304" pitchFamily="18" charset="0"/>
              </a:rPr>
              <a:t>BMI; 23.3</a:t>
            </a:r>
          </a:p>
          <a:p>
            <a:pPr algn="just"/>
            <a:endParaRPr lang="en-US" sz="2000" dirty="0">
              <a:solidFill>
                <a:schemeClr val="bg1"/>
              </a:solidFill>
              <a:latin typeface="Times New Roman" panose="02020603050405020304" pitchFamily="18" charset="0"/>
              <a:cs typeface="Times New Roman" panose="02020603050405020304" pitchFamily="18" charset="0"/>
            </a:endParaRPr>
          </a:p>
          <a:p>
            <a:pPr algn="just"/>
            <a:r>
              <a:rPr lang="en-US" sz="2000" b="1" dirty="0">
                <a:solidFill>
                  <a:schemeClr val="bg1"/>
                </a:solidFill>
                <a:latin typeface="Times New Roman" panose="02020603050405020304" pitchFamily="18" charset="0"/>
                <a:cs typeface="Times New Roman" panose="02020603050405020304" pitchFamily="18" charset="0"/>
              </a:rPr>
              <a:t>Head, neck;</a:t>
            </a:r>
          </a:p>
          <a:p>
            <a:pPr algn="just"/>
            <a:r>
              <a:rPr lang="en-US" sz="2000" dirty="0">
                <a:solidFill>
                  <a:schemeClr val="bg1"/>
                </a:solidFill>
                <a:latin typeface="Times New Roman" panose="02020603050405020304" pitchFamily="18" charset="0"/>
                <a:cs typeface="Times New Roman" panose="02020603050405020304" pitchFamily="18" charset="0"/>
              </a:rPr>
              <a:t>No palpable cervical lymphadenopathy, pale and icterus – no skin lesions</a:t>
            </a:r>
          </a:p>
          <a:p>
            <a:pPr algn="just"/>
            <a:endParaRPr lang="en-US" sz="2000" b="1" dirty="0">
              <a:solidFill>
                <a:schemeClr val="bg1"/>
              </a:solidFill>
              <a:latin typeface="Times New Roman" panose="02020603050405020304" pitchFamily="18" charset="0"/>
              <a:cs typeface="Times New Roman" panose="02020603050405020304" pitchFamily="18" charset="0"/>
            </a:endParaRPr>
          </a:p>
          <a:p>
            <a:pPr algn="just"/>
            <a:r>
              <a:rPr lang="en-US" sz="2000" b="1" dirty="0">
                <a:solidFill>
                  <a:schemeClr val="bg1"/>
                </a:solidFill>
                <a:latin typeface="Times New Roman" panose="02020603050405020304" pitchFamily="18" charset="0"/>
                <a:cs typeface="Times New Roman" panose="02020603050405020304" pitchFamily="18" charset="0"/>
              </a:rPr>
              <a:t>Chest; </a:t>
            </a:r>
          </a:p>
          <a:p>
            <a:pPr algn="just"/>
            <a:r>
              <a:rPr lang="en-US" sz="2000" dirty="0">
                <a:solidFill>
                  <a:schemeClr val="bg1"/>
                </a:solidFill>
                <a:latin typeface="Times New Roman" panose="02020603050405020304" pitchFamily="18" charset="0"/>
                <a:cs typeface="Times New Roman" panose="02020603050405020304" pitchFamily="18" charset="0"/>
              </a:rPr>
              <a:t>No increased work of breathing or use of accessory muscles, 3/6 systolic murmur at AV position radiates to  </a:t>
            </a:r>
          </a:p>
        </p:txBody>
      </p:sp>
      <p:sp>
        <p:nvSpPr>
          <p:cNvPr id="9" name="TextBox 8">
            <a:extLst>
              <a:ext uri="{FF2B5EF4-FFF2-40B4-BE49-F238E27FC236}">
                <a16:creationId xmlns:a16="http://schemas.microsoft.com/office/drawing/2014/main" xmlns="" id="{85471249-A6ED-8049-89E9-D486C1B4FE6E}"/>
              </a:ext>
            </a:extLst>
          </p:cNvPr>
          <p:cNvSpPr txBox="1"/>
          <p:nvPr/>
        </p:nvSpPr>
        <p:spPr>
          <a:xfrm>
            <a:off x="7206028" y="1887965"/>
            <a:ext cx="5011003" cy="2554545"/>
          </a:xfrm>
          <a:prstGeom prst="rect">
            <a:avLst/>
          </a:prstGeom>
          <a:noFill/>
        </p:spPr>
        <p:txBody>
          <a:bodyPr wrap="square" rtlCol="0">
            <a:spAutoFit/>
          </a:bodyPr>
          <a:lstStyle/>
          <a:p>
            <a:pPr algn="just"/>
            <a:r>
              <a:rPr lang="en-US" sz="2000" b="1" dirty="0">
                <a:solidFill>
                  <a:schemeClr val="bg1"/>
                </a:solidFill>
                <a:latin typeface="Times New Roman" panose="02020603050405020304" pitchFamily="18" charset="0"/>
                <a:cs typeface="Times New Roman" panose="02020603050405020304" pitchFamily="18" charset="0"/>
              </a:rPr>
              <a:t>Abdomen;</a:t>
            </a:r>
          </a:p>
          <a:p>
            <a:pPr algn="just"/>
            <a:r>
              <a:rPr lang="en-US" sz="2000" dirty="0">
                <a:solidFill>
                  <a:schemeClr val="bg1"/>
                </a:solidFill>
                <a:latin typeface="Times New Roman" panose="02020603050405020304" pitchFamily="18" charset="0"/>
                <a:cs typeface="Times New Roman" panose="02020603050405020304" pitchFamily="18" charset="0"/>
              </a:rPr>
              <a:t>Flat, no tenderness/rebound </a:t>
            </a:r>
          </a:p>
          <a:p>
            <a:pPr algn="just"/>
            <a:r>
              <a:rPr lang="en-US" sz="2000" dirty="0">
                <a:solidFill>
                  <a:schemeClr val="bg1"/>
                </a:solidFill>
                <a:latin typeface="Times New Roman" panose="02020603050405020304" pitchFamily="18" charset="0"/>
                <a:cs typeface="Times New Roman" panose="02020603050405020304" pitchFamily="18" charset="0"/>
              </a:rPr>
              <a:t>No skin lesions </a:t>
            </a:r>
          </a:p>
          <a:p>
            <a:pPr algn="just"/>
            <a:endParaRPr lang="en-US" sz="2000" b="1" dirty="0">
              <a:solidFill>
                <a:schemeClr val="bg1"/>
              </a:solidFill>
              <a:latin typeface="Times New Roman" panose="02020603050405020304" pitchFamily="18" charset="0"/>
              <a:cs typeface="Times New Roman" panose="02020603050405020304" pitchFamily="18" charset="0"/>
            </a:endParaRPr>
          </a:p>
          <a:p>
            <a:pPr algn="just"/>
            <a:r>
              <a:rPr lang="en-US" sz="2000" b="1" dirty="0">
                <a:solidFill>
                  <a:schemeClr val="bg1"/>
                </a:solidFill>
                <a:latin typeface="Times New Roman" panose="02020603050405020304" pitchFamily="18" charset="0"/>
                <a:cs typeface="Times New Roman" panose="02020603050405020304" pitchFamily="18" charset="0"/>
              </a:rPr>
              <a:t>Extremities; </a:t>
            </a:r>
          </a:p>
          <a:p>
            <a:pPr algn="just"/>
            <a:r>
              <a:rPr lang="en-US" sz="2000" dirty="0">
                <a:solidFill>
                  <a:schemeClr val="bg1"/>
                </a:solidFill>
                <a:latin typeface="Times New Roman" panose="02020603050405020304" pitchFamily="18" charset="0"/>
                <a:cs typeface="Times New Roman" panose="02020603050405020304" pitchFamily="18" charset="0"/>
              </a:rPr>
              <a:t>Warm and well-perfused</a:t>
            </a:r>
            <a:endParaRPr lang="fa-IR" sz="2000" dirty="0">
              <a:solidFill>
                <a:schemeClr val="bg1"/>
              </a:solidFill>
              <a:latin typeface="Times New Roman" panose="02020603050405020304" pitchFamily="18" charset="0"/>
              <a:cs typeface="Times New Roman" panose="02020603050405020304" pitchFamily="18" charset="0"/>
            </a:endParaRPr>
          </a:p>
          <a:p>
            <a:pPr algn="just"/>
            <a:r>
              <a:rPr lang="en-US" sz="2000" dirty="0">
                <a:solidFill>
                  <a:schemeClr val="bg1"/>
                </a:solidFill>
                <a:latin typeface="Times New Roman" panose="02020603050405020304" pitchFamily="18" charset="0"/>
                <a:cs typeface="Times New Roman" panose="02020603050405020304" pitchFamily="18" charset="0"/>
              </a:rPr>
              <a:t>Clubbing</a:t>
            </a:r>
            <a:r>
              <a:rPr lang="fa-IR" sz="2000" dirty="0">
                <a:solidFill>
                  <a:schemeClr val="bg1"/>
                </a:solidFill>
                <a:latin typeface="Times New Roman" panose="02020603050405020304" pitchFamily="18" charset="0"/>
                <a:cs typeface="Times New Roman" panose="02020603050405020304" pitchFamily="18" charset="0"/>
              </a:rPr>
              <a:t> + </a:t>
            </a:r>
            <a:endParaRPr lang="en-US" sz="2000" dirty="0">
              <a:solidFill>
                <a:schemeClr val="bg1"/>
              </a:solidFill>
              <a:latin typeface="Times New Roman" panose="02020603050405020304" pitchFamily="18" charset="0"/>
              <a:cs typeface="Times New Roman" panose="02020603050405020304" pitchFamily="18" charset="0"/>
            </a:endParaRPr>
          </a:p>
          <a:p>
            <a:pPr algn="just"/>
            <a:endParaRPr lang="en-US" sz="20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516380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28662865-D5C8-DE93-5357-DB778F931668}"/>
              </a:ext>
            </a:extLst>
          </p:cNvPr>
          <p:cNvPicPr>
            <a:picLocks noChangeAspect="1"/>
          </p:cNvPicPr>
          <p:nvPr/>
        </p:nvPicPr>
        <p:blipFill>
          <a:blip r:embed="rId2">
            <a:extLst>
              <a:ext uri="{28A0092B-C50C-407E-A947-70E740481C1C}">
                <a14:useLocalDpi xmlns:a14="http://schemas.microsoft.com/office/drawing/2010/main" val="0"/>
              </a:ext>
            </a:extLst>
          </a:blip>
          <a:srcRect l="32581" t="16406" r="24087" b="13316"/>
          <a:stretch>
            <a:fillRect/>
          </a:stretch>
        </p:blipFill>
        <p:spPr>
          <a:xfrm rot="16200000">
            <a:off x="4124821" y="-3974478"/>
            <a:ext cx="4437661" cy="12801604"/>
          </a:xfrm>
          <a:prstGeom prst="rect">
            <a:avLst/>
          </a:prstGeom>
        </p:spPr>
      </p:pic>
      <p:sp>
        <p:nvSpPr>
          <p:cNvPr id="6" name="Rectangle 5">
            <a:extLst>
              <a:ext uri="{FF2B5EF4-FFF2-40B4-BE49-F238E27FC236}">
                <a16:creationId xmlns:a16="http://schemas.microsoft.com/office/drawing/2014/main" xmlns="" id="{A1A974AE-A1A6-39DC-BD24-948B3916C80D}"/>
              </a:ext>
            </a:extLst>
          </p:cNvPr>
          <p:cNvSpPr/>
          <p:nvPr/>
        </p:nvSpPr>
        <p:spPr>
          <a:xfrm rot="20368377">
            <a:off x="5800892" y="2450128"/>
            <a:ext cx="1910687" cy="690324"/>
          </a:xfrm>
          <a:prstGeom prst="rect">
            <a:avLst/>
          </a:prstGeom>
          <a:solidFill>
            <a:srgbClr val="C1BCB8"/>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8" name="Picture 7">
            <a:extLst>
              <a:ext uri="{FF2B5EF4-FFF2-40B4-BE49-F238E27FC236}">
                <a16:creationId xmlns:a16="http://schemas.microsoft.com/office/drawing/2014/main" xmlns="" id="{FEB20DE0-8839-F1D3-B9A0-0A4C45F319DE}"/>
              </a:ext>
            </a:extLst>
          </p:cNvPr>
          <p:cNvPicPr>
            <a:picLocks noChangeAspect="1"/>
          </p:cNvPicPr>
          <p:nvPr/>
        </p:nvPicPr>
        <p:blipFill>
          <a:blip r:embed="rId2">
            <a:extLst>
              <a:ext uri="{28A0092B-C50C-407E-A947-70E740481C1C}">
                <a14:useLocalDpi xmlns:a14="http://schemas.microsoft.com/office/drawing/2010/main" val="0"/>
              </a:ext>
            </a:extLst>
          </a:blip>
          <a:srcRect l="22104" t="32704" r="64958" b="17670"/>
          <a:stretch>
            <a:fillRect/>
          </a:stretch>
        </p:blipFill>
        <p:spPr>
          <a:xfrm rot="16200000">
            <a:off x="5268455" y="-499218"/>
            <a:ext cx="1829546" cy="12480756"/>
          </a:xfrm>
          <a:prstGeom prst="rect">
            <a:avLst/>
          </a:prstGeom>
        </p:spPr>
      </p:pic>
      <p:sp>
        <p:nvSpPr>
          <p:cNvPr id="9" name="TextBox 8">
            <a:extLst>
              <a:ext uri="{FF2B5EF4-FFF2-40B4-BE49-F238E27FC236}">
                <a16:creationId xmlns:a16="http://schemas.microsoft.com/office/drawing/2014/main" xmlns="" id="{AECAB4D5-7E29-5ED0-E09D-68899DF50AAF}"/>
              </a:ext>
            </a:extLst>
          </p:cNvPr>
          <p:cNvSpPr txBox="1"/>
          <p:nvPr/>
        </p:nvSpPr>
        <p:spPr>
          <a:xfrm>
            <a:off x="-57150" y="304800"/>
            <a:ext cx="800100" cy="4247317"/>
          </a:xfrm>
          <a:prstGeom prst="rect">
            <a:avLst/>
          </a:prstGeom>
          <a:noFill/>
        </p:spPr>
        <p:txBody>
          <a:bodyPr wrap="square" rtlCol="0">
            <a:spAutoFit/>
          </a:bodyPr>
          <a:lstStyle/>
          <a:p>
            <a:r>
              <a:rPr lang="en-US" dirty="0"/>
              <a:t>1</a:t>
            </a:r>
          </a:p>
          <a:p>
            <a:endParaRPr lang="en-US" dirty="0"/>
          </a:p>
          <a:p>
            <a:endParaRPr lang="en-US" dirty="0"/>
          </a:p>
          <a:p>
            <a:r>
              <a:rPr lang="en-US" dirty="0"/>
              <a:t>2</a:t>
            </a:r>
          </a:p>
          <a:p>
            <a:endParaRPr lang="en-US" dirty="0"/>
          </a:p>
          <a:p>
            <a:r>
              <a:rPr lang="en-US" dirty="0"/>
              <a:t>3</a:t>
            </a:r>
          </a:p>
          <a:p>
            <a:endParaRPr lang="en-US" dirty="0"/>
          </a:p>
          <a:p>
            <a:r>
              <a:rPr lang="en-US" dirty="0" err="1"/>
              <a:t>aVR</a:t>
            </a:r>
            <a:endParaRPr lang="en-US" dirty="0"/>
          </a:p>
          <a:p>
            <a:endParaRPr lang="en-US" dirty="0"/>
          </a:p>
          <a:p>
            <a:endParaRPr lang="en-US" dirty="0"/>
          </a:p>
          <a:p>
            <a:r>
              <a:rPr lang="en-US" dirty="0" err="1"/>
              <a:t>Avl</a:t>
            </a:r>
            <a:endParaRPr lang="en-US" dirty="0"/>
          </a:p>
          <a:p>
            <a:endParaRPr lang="en-US" dirty="0"/>
          </a:p>
          <a:p>
            <a:endParaRPr lang="en-US" dirty="0"/>
          </a:p>
          <a:p>
            <a:r>
              <a:rPr lang="en-US" dirty="0" err="1"/>
              <a:t>aVF</a:t>
            </a:r>
            <a:endParaRPr lang="en-US" dirty="0"/>
          </a:p>
          <a:p>
            <a:endParaRPr lang="en-US" dirty="0"/>
          </a:p>
        </p:txBody>
      </p:sp>
      <p:grpSp>
        <p:nvGrpSpPr>
          <p:cNvPr id="37" name="Group 36">
            <a:extLst>
              <a:ext uri="{FF2B5EF4-FFF2-40B4-BE49-F238E27FC236}">
                <a16:creationId xmlns:a16="http://schemas.microsoft.com/office/drawing/2014/main" xmlns="" id="{BEE41B6B-1012-CD76-8CD6-E13E9EBDFC6E}"/>
              </a:ext>
            </a:extLst>
          </p:cNvPr>
          <p:cNvGrpSpPr/>
          <p:nvPr/>
        </p:nvGrpSpPr>
        <p:grpSpPr>
          <a:xfrm>
            <a:off x="5559538" y="2205412"/>
            <a:ext cx="360" cy="360"/>
            <a:chOff x="5559538" y="2205412"/>
            <a:chExt cx="360" cy="360"/>
          </a:xfrm>
        </p:grpSpPr>
        <mc:AlternateContent xmlns:mc="http://schemas.openxmlformats.org/markup-compatibility/2006" xmlns:p14="http://schemas.microsoft.com/office/powerpoint/2010/main">
          <mc:Choice Requires="p14">
            <p:contentPart p14:bwMode="auto" r:id="rId3">
              <p14:nvContentPartPr>
                <p14:cNvPr id="31" name="Ink 30">
                  <a:extLst>
                    <a:ext uri="{FF2B5EF4-FFF2-40B4-BE49-F238E27FC236}">
                      <a16:creationId xmlns:a16="http://schemas.microsoft.com/office/drawing/2014/main" xmlns="" id="{7DE9DD87-D53D-D9F3-6621-EEDA803B79F9}"/>
                    </a:ext>
                  </a:extLst>
                </p14:cNvPr>
                <p14:cNvContentPartPr/>
                <p14:nvPr/>
              </p14:nvContentPartPr>
              <p14:xfrm>
                <a:off x="5559538" y="2205412"/>
                <a:ext cx="360" cy="360"/>
              </p14:xfrm>
            </p:contentPart>
          </mc:Choice>
          <mc:Fallback xmlns="">
            <p:pic>
              <p:nvPicPr>
                <p:cNvPr id="31" name="Ink 30">
                  <a:extLst>
                    <a:ext uri="{FF2B5EF4-FFF2-40B4-BE49-F238E27FC236}">
                      <a16:creationId xmlns:a16="http://schemas.microsoft.com/office/drawing/2014/main" id="{7DE9DD87-D53D-D9F3-6621-EEDA803B79F9}"/>
                    </a:ext>
                  </a:extLst>
                </p:cNvPr>
                <p:cNvPicPr/>
                <p:nvPr/>
              </p:nvPicPr>
              <p:blipFill>
                <a:blip r:embed="rId4"/>
                <a:stretch>
                  <a:fillRect/>
                </a:stretch>
              </p:blipFill>
              <p:spPr>
                <a:xfrm>
                  <a:off x="5541898" y="2187412"/>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2" name="Ink 31">
                  <a:extLst>
                    <a:ext uri="{FF2B5EF4-FFF2-40B4-BE49-F238E27FC236}">
                      <a16:creationId xmlns:a16="http://schemas.microsoft.com/office/drawing/2014/main" xmlns="" id="{A43721B2-8108-59A4-6A52-70DE46922C58}"/>
                    </a:ext>
                  </a:extLst>
                </p14:cNvPr>
                <p14:cNvContentPartPr/>
                <p14:nvPr/>
              </p14:nvContentPartPr>
              <p14:xfrm>
                <a:off x="5559538" y="2205412"/>
                <a:ext cx="360" cy="360"/>
              </p14:xfrm>
            </p:contentPart>
          </mc:Choice>
          <mc:Fallback xmlns="">
            <p:pic>
              <p:nvPicPr>
                <p:cNvPr id="32" name="Ink 31">
                  <a:extLst>
                    <a:ext uri="{FF2B5EF4-FFF2-40B4-BE49-F238E27FC236}">
                      <a16:creationId xmlns:a16="http://schemas.microsoft.com/office/drawing/2014/main" id="{A43721B2-8108-59A4-6A52-70DE46922C58}"/>
                    </a:ext>
                  </a:extLst>
                </p:cNvPr>
                <p:cNvPicPr/>
                <p:nvPr/>
              </p:nvPicPr>
              <p:blipFill>
                <a:blip r:embed="rId4"/>
                <a:stretch>
                  <a:fillRect/>
                </a:stretch>
              </p:blipFill>
              <p:spPr>
                <a:xfrm>
                  <a:off x="5541898" y="2187412"/>
                  <a:ext cx="36000" cy="36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6">
            <p14:nvContentPartPr>
              <p14:cNvPr id="56" name="Ink 55">
                <a:extLst>
                  <a:ext uri="{FF2B5EF4-FFF2-40B4-BE49-F238E27FC236}">
                    <a16:creationId xmlns:a16="http://schemas.microsoft.com/office/drawing/2014/main" xmlns="" id="{0193E9E9-60BA-2DC8-3D21-ECA0596C9E25}"/>
                  </a:ext>
                </a:extLst>
              </p14:cNvPr>
              <p14:cNvContentPartPr/>
              <p14:nvPr/>
            </p14:nvContentPartPr>
            <p14:xfrm>
              <a:off x="14488251" y="1006528"/>
              <a:ext cx="190440" cy="854280"/>
            </p14:xfrm>
          </p:contentPart>
        </mc:Choice>
        <mc:Fallback xmlns="">
          <p:pic>
            <p:nvPicPr>
              <p:cNvPr id="56" name="Ink 55">
                <a:extLst>
                  <a:ext uri="{FF2B5EF4-FFF2-40B4-BE49-F238E27FC236}">
                    <a16:creationId xmlns:a16="http://schemas.microsoft.com/office/drawing/2014/main" id="{0193E9E9-60BA-2DC8-3D21-ECA0596C9E25}"/>
                  </a:ext>
                </a:extLst>
              </p:cNvPr>
              <p:cNvPicPr/>
              <p:nvPr/>
            </p:nvPicPr>
            <p:blipFill>
              <a:blip r:embed="rId7"/>
              <a:stretch>
                <a:fillRect/>
              </a:stretch>
            </p:blipFill>
            <p:spPr>
              <a:xfrm>
                <a:off x="14425611" y="943528"/>
                <a:ext cx="316080" cy="979920"/>
              </a:xfrm>
              <a:prstGeom prst="rect">
                <a:avLst/>
              </a:prstGeom>
            </p:spPr>
          </p:pic>
        </mc:Fallback>
      </mc:AlternateContent>
      <p:sp>
        <p:nvSpPr>
          <p:cNvPr id="59" name="Rectangle 58">
            <a:extLst>
              <a:ext uri="{FF2B5EF4-FFF2-40B4-BE49-F238E27FC236}">
                <a16:creationId xmlns:a16="http://schemas.microsoft.com/office/drawing/2014/main" xmlns="" id="{8EE79964-FC92-1F6A-AD03-B352D4E40A45}"/>
              </a:ext>
            </a:extLst>
          </p:cNvPr>
          <p:cNvSpPr/>
          <p:nvPr/>
        </p:nvSpPr>
        <p:spPr>
          <a:xfrm>
            <a:off x="4850108" y="2387003"/>
            <a:ext cx="707990" cy="290588"/>
          </a:xfrm>
          <a:prstGeom prst="rect">
            <a:avLst/>
          </a:prstGeom>
          <a:solidFill>
            <a:srgbClr val="C1BCB8"/>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7192332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4696731-C827-E296-D2A2-03E9F4D9D28F}"/>
            </a:ext>
          </a:extLst>
        </p:cNvPr>
        <p:cNvGrpSpPr/>
        <p:nvPr/>
      </p:nvGrpSpPr>
      <p:grpSpPr>
        <a:xfrm>
          <a:off x="0" y="0"/>
          <a:ext cx="0" cy="0"/>
          <a:chOff x="0" y="0"/>
          <a:chExt cx="0" cy="0"/>
        </a:xfrm>
      </p:grpSpPr>
      <p:grpSp>
        <p:nvGrpSpPr>
          <p:cNvPr id="37" name="Group 36">
            <a:extLst>
              <a:ext uri="{FF2B5EF4-FFF2-40B4-BE49-F238E27FC236}">
                <a16:creationId xmlns:a16="http://schemas.microsoft.com/office/drawing/2014/main" xmlns="" id="{666BC738-AD9A-E1D1-3980-21AEF2428E77}"/>
              </a:ext>
            </a:extLst>
          </p:cNvPr>
          <p:cNvGrpSpPr/>
          <p:nvPr/>
        </p:nvGrpSpPr>
        <p:grpSpPr>
          <a:xfrm>
            <a:off x="5559538" y="2205412"/>
            <a:ext cx="360" cy="360"/>
            <a:chOff x="5559538" y="2205412"/>
            <a:chExt cx="360" cy="360"/>
          </a:xfrm>
        </p:grpSpPr>
        <mc:AlternateContent xmlns:mc="http://schemas.openxmlformats.org/markup-compatibility/2006" xmlns:p14="http://schemas.microsoft.com/office/powerpoint/2010/main">
          <mc:Choice Requires="p14">
            <p:contentPart p14:bwMode="auto" r:id="rId2">
              <p14:nvContentPartPr>
                <p14:cNvPr id="31" name="Ink 30">
                  <a:extLst>
                    <a:ext uri="{FF2B5EF4-FFF2-40B4-BE49-F238E27FC236}">
                      <a16:creationId xmlns:a16="http://schemas.microsoft.com/office/drawing/2014/main" xmlns="" id="{9C94E712-E59F-104E-A3D4-B57704ED53D7}"/>
                    </a:ext>
                  </a:extLst>
                </p14:cNvPr>
                <p14:cNvContentPartPr/>
                <p14:nvPr/>
              </p14:nvContentPartPr>
              <p14:xfrm>
                <a:off x="5559538" y="2205412"/>
                <a:ext cx="360" cy="360"/>
              </p14:xfrm>
            </p:contentPart>
          </mc:Choice>
          <mc:Fallback xmlns="">
            <p:pic>
              <p:nvPicPr>
                <p:cNvPr id="31" name="Ink 30">
                  <a:extLst>
                    <a:ext uri="{FF2B5EF4-FFF2-40B4-BE49-F238E27FC236}">
                      <a16:creationId xmlns:a16="http://schemas.microsoft.com/office/drawing/2014/main" id="{9C94E712-E59F-104E-A3D4-B57704ED53D7}"/>
                    </a:ext>
                  </a:extLst>
                </p:cNvPr>
                <p:cNvPicPr/>
                <p:nvPr/>
              </p:nvPicPr>
              <p:blipFill>
                <a:blip r:embed="rId3"/>
                <a:stretch>
                  <a:fillRect/>
                </a:stretch>
              </p:blipFill>
              <p:spPr>
                <a:xfrm>
                  <a:off x="5541898" y="2187412"/>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2" name="Ink 31">
                  <a:extLst>
                    <a:ext uri="{FF2B5EF4-FFF2-40B4-BE49-F238E27FC236}">
                      <a16:creationId xmlns:a16="http://schemas.microsoft.com/office/drawing/2014/main" xmlns="" id="{DC92E55B-D7E5-1737-AFAB-0A5F3E733BD0}"/>
                    </a:ext>
                  </a:extLst>
                </p14:cNvPr>
                <p14:cNvContentPartPr/>
                <p14:nvPr/>
              </p14:nvContentPartPr>
              <p14:xfrm>
                <a:off x="5559538" y="2205412"/>
                <a:ext cx="360" cy="360"/>
              </p14:xfrm>
            </p:contentPart>
          </mc:Choice>
          <mc:Fallback xmlns="">
            <p:pic>
              <p:nvPicPr>
                <p:cNvPr id="32" name="Ink 31">
                  <a:extLst>
                    <a:ext uri="{FF2B5EF4-FFF2-40B4-BE49-F238E27FC236}">
                      <a16:creationId xmlns:a16="http://schemas.microsoft.com/office/drawing/2014/main" id="{DC92E55B-D7E5-1737-AFAB-0A5F3E733BD0}"/>
                    </a:ext>
                  </a:extLst>
                </p:cNvPr>
                <p:cNvPicPr/>
                <p:nvPr/>
              </p:nvPicPr>
              <p:blipFill>
                <a:blip r:embed="rId3"/>
                <a:stretch>
                  <a:fillRect/>
                </a:stretch>
              </p:blipFill>
              <p:spPr>
                <a:xfrm>
                  <a:off x="5541898" y="2187412"/>
                  <a:ext cx="36000" cy="36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5">
            <p14:nvContentPartPr>
              <p14:cNvPr id="56" name="Ink 55">
                <a:extLst>
                  <a:ext uri="{FF2B5EF4-FFF2-40B4-BE49-F238E27FC236}">
                    <a16:creationId xmlns:a16="http://schemas.microsoft.com/office/drawing/2014/main" xmlns="" id="{C123C817-4563-5CA3-6E5C-ADA311938FB6}"/>
                  </a:ext>
                </a:extLst>
              </p14:cNvPr>
              <p14:cNvContentPartPr/>
              <p14:nvPr/>
            </p14:nvContentPartPr>
            <p14:xfrm>
              <a:off x="14488251" y="1006528"/>
              <a:ext cx="190440" cy="854280"/>
            </p14:xfrm>
          </p:contentPart>
        </mc:Choice>
        <mc:Fallback xmlns="">
          <p:pic>
            <p:nvPicPr>
              <p:cNvPr id="56" name="Ink 55">
                <a:extLst>
                  <a:ext uri="{FF2B5EF4-FFF2-40B4-BE49-F238E27FC236}">
                    <a16:creationId xmlns:a16="http://schemas.microsoft.com/office/drawing/2014/main" id="{C123C817-4563-5CA3-6E5C-ADA311938FB6}"/>
                  </a:ext>
                </a:extLst>
              </p:cNvPr>
              <p:cNvPicPr/>
              <p:nvPr/>
            </p:nvPicPr>
            <p:blipFill>
              <a:blip r:embed="rId6"/>
              <a:stretch>
                <a:fillRect/>
              </a:stretch>
            </p:blipFill>
            <p:spPr>
              <a:xfrm>
                <a:off x="14425611" y="943528"/>
                <a:ext cx="316080" cy="979920"/>
              </a:xfrm>
              <a:prstGeom prst="rect">
                <a:avLst/>
              </a:prstGeom>
            </p:spPr>
          </p:pic>
        </mc:Fallback>
      </mc:AlternateContent>
      <p:pic>
        <p:nvPicPr>
          <p:cNvPr id="3" name="Picture 2">
            <a:extLst>
              <a:ext uri="{FF2B5EF4-FFF2-40B4-BE49-F238E27FC236}">
                <a16:creationId xmlns:a16="http://schemas.microsoft.com/office/drawing/2014/main" xmlns="" id="{7F971DA4-87C0-40D9-6360-7B217A5289CC}"/>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rcRect l="23560" t="21210" r="21221" b="17098"/>
          <a:stretch>
            <a:fillRect/>
          </a:stretch>
        </p:blipFill>
        <p:spPr>
          <a:xfrm rot="16200000">
            <a:off x="3079842" y="-2564641"/>
            <a:ext cx="6032316" cy="11987282"/>
          </a:xfrm>
          <a:prstGeom prst="rect">
            <a:avLst/>
          </a:prstGeom>
        </p:spPr>
      </p:pic>
      <p:sp>
        <p:nvSpPr>
          <p:cNvPr id="6" name="Rectangle 5">
            <a:extLst>
              <a:ext uri="{FF2B5EF4-FFF2-40B4-BE49-F238E27FC236}">
                <a16:creationId xmlns:a16="http://schemas.microsoft.com/office/drawing/2014/main" xmlns="" id="{7377182C-8C11-06E2-1F73-9AE35DBA6ED1}"/>
              </a:ext>
            </a:extLst>
          </p:cNvPr>
          <p:cNvSpPr/>
          <p:nvPr/>
        </p:nvSpPr>
        <p:spPr>
          <a:xfrm rot="18597051">
            <a:off x="2880176" y="3956101"/>
            <a:ext cx="2580910" cy="924308"/>
          </a:xfrm>
          <a:prstGeom prst="rect">
            <a:avLst/>
          </a:prstGeom>
          <a:solidFill>
            <a:srgbClr val="C1BCB8"/>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59" name="Rectangle 58">
            <a:extLst>
              <a:ext uri="{FF2B5EF4-FFF2-40B4-BE49-F238E27FC236}">
                <a16:creationId xmlns:a16="http://schemas.microsoft.com/office/drawing/2014/main" xmlns="" id="{41C619D7-500D-3E8F-86EB-B192DC4F6D29}"/>
              </a:ext>
            </a:extLst>
          </p:cNvPr>
          <p:cNvSpPr/>
          <p:nvPr/>
        </p:nvSpPr>
        <p:spPr>
          <a:xfrm>
            <a:off x="3816636" y="3428999"/>
            <a:ext cx="700773" cy="290587"/>
          </a:xfrm>
          <a:prstGeom prst="rect">
            <a:avLst/>
          </a:prstGeom>
          <a:solidFill>
            <a:srgbClr val="C1BCB8"/>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0796730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59538F4-6FDA-6762-25B8-24494B278692}"/>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xmlns="" id="{9CDB47E2-0776-48AD-582E-B0551AA6FDF1}"/>
              </a:ext>
            </a:extLst>
          </p:cNvPr>
          <p:cNvSpPr/>
          <p:nvPr/>
        </p:nvSpPr>
        <p:spPr>
          <a:xfrm>
            <a:off x="0" y="0"/>
            <a:ext cx="12192000" cy="6858000"/>
          </a:xfrm>
          <a:prstGeom prst="rect">
            <a:avLst/>
          </a:prstGeom>
          <a:solidFill>
            <a:srgbClr val="041B2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xmlns="" id="{321E39D2-7D51-118A-6BB2-3384F78F1509}"/>
              </a:ext>
            </a:extLst>
          </p:cNvPr>
          <p:cNvSpPr/>
          <p:nvPr/>
        </p:nvSpPr>
        <p:spPr>
          <a:xfrm>
            <a:off x="298173" y="-114300"/>
            <a:ext cx="45719" cy="6998677"/>
          </a:xfrm>
          <a:prstGeom prst="rect">
            <a:avLst/>
          </a:prstGeom>
          <a:no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sz="2500"/>
          </a:p>
        </p:txBody>
      </p:sp>
      <p:sp>
        <p:nvSpPr>
          <p:cNvPr id="14" name="Rectangle 13">
            <a:extLst>
              <a:ext uri="{FF2B5EF4-FFF2-40B4-BE49-F238E27FC236}">
                <a16:creationId xmlns:a16="http://schemas.microsoft.com/office/drawing/2014/main" xmlns="" id="{104569E4-6CE6-702E-FE12-BACF39B4FCBC}"/>
              </a:ext>
            </a:extLst>
          </p:cNvPr>
          <p:cNvSpPr/>
          <p:nvPr/>
        </p:nvSpPr>
        <p:spPr>
          <a:xfrm rot="16200000" flipH="1">
            <a:off x="5974790" y="-5839527"/>
            <a:ext cx="45719" cy="12388704"/>
          </a:xfrm>
          <a:prstGeom prst="rect">
            <a:avLst/>
          </a:prstGeom>
          <a:no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sz="2500"/>
          </a:p>
        </p:txBody>
      </p:sp>
      <p:sp>
        <p:nvSpPr>
          <p:cNvPr id="22" name="TextBox 21">
            <a:extLst>
              <a:ext uri="{FF2B5EF4-FFF2-40B4-BE49-F238E27FC236}">
                <a16:creationId xmlns:a16="http://schemas.microsoft.com/office/drawing/2014/main" xmlns="" id="{FBFA96C4-7990-1728-9465-0B342D635F87}"/>
              </a:ext>
            </a:extLst>
          </p:cNvPr>
          <p:cNvSpPr txBox="1"/>
          <p:nvPr/>
        </p:nvSpPr>
        <p:spPr>
          <a:xfrm>
            <a:off x="937146" y="1146629"/>
            <a:ext cx="6666547" cy="630942"/>
          </a:xfrm>
          <a:prstGeom prst="rect">
            <a:avLst/>
          </a:prstGeom>
          <a:noFill/>
        </p:spPr>
        <p:txBody>
          <a:bodyPr wrap="square" rtlCol="0">
            <a:spAutoFit/>
          </a:bodyPr>
          <a:lstStyle/>
          <a:p>
            <a:r>
              <a:rPr lang="en-US" sz="3500" b="1" dirty="0">
                <a:solidFill>
                  <a:schemeClr val="bg1"/>
                </a:solidFill>
                <a:latin typeface="Papyrus" panose="03070502060502030205" pitchFamily="66" charset="0"/>
                <a:cs typeface="Times New Roman" panose="02020603050405020304" pitchFamily="18" charset="0"/>
              </a:rPr>
              <a:t>Laboratory Tests;</a:t>
            </a:r>
          </a:p>
        </p:txBody>
      </p:sp>
      <p:sp>
        <p:nvSpPr>
          <p:cNvPr id="3" name="TextBox 2">
            <a:extLst>
              <a:ext uri="{FF2B5EF4-FFF2-40B4-BE49-F238E27FC236}">
                <a16:creationId xmlns:a16="http://schemas.microsoft.com/office/drawing/2014/main" xmlns="" id="{ED146B62-4B5A-E5EC-2768-651FC4D48320}"/>
              </a:ext>
            </a:extLst>
          </p:cNvPr>
          <p:cNvSpPr txBox="1"/>
          <p:nvPr/>
        </p:nvSpPr>
        <p:spPr>
          <a:xfrm>
            <a:off x="1390934" y="2071016"/>
            <a:ext cx="2987040" cy="2554545"/>
          </a:xfrm>
          <a:prstGeom prst="rect">
            <a:avLst/>
          </a:prstGeom>
          <a:noFill/>
        </p:spPr>
        <p:txBody>
          <a:bodyPr wrap="square" rtlCol="0">
            <a:spAutoFit/>
          </a:bodyPr>
          <a:lstStyle/>
          <a:p>
            <a:pPr algn="just"/>
            <a:r>
              <a:rPr lang="en-US" sz="2000" dirty="0">
                <a:solidFill>
                  <a:schemeClr val="bg1"/>
                </a:solidFill>
                <a:latin typeface="Times New Roman" panose="02020603050405020304" pitchFamily="18" charset="0"/>
                <a:cs typeface="Times New Roman" panose="02020603050405020304" pitchFamily="18" charset="0"/>
              </a:rPr>
              <a:t>Troponin; neg</a:t>
            </a:r>
          </a:p>
          <a:p>
            <a:pPr algn="just"/>
            <a:endParaRPr lang="en-US" sz="2000" dirty="0">
              <a:solidFill>
                <a:schemeClr val="bg1"/>
              </a:solidFill>
              <a:latin typeface="Times New Roman" panose="02020603050405020304" pitchFamily="18" charset="0"/>
              <a:cs typeface="Times New Roman" panose="02020603050405020304" pitchFamily="18" charset="0"/>
            </a:endParaRPr>
          </a:p>
          <a:p>
            <a:pPr algn="just"/>
            <a:r>
              <a:rPr lang="en-US" sz="2000" dirty="0">
                <a:solidFill>
                  <a:schemeClr val="bg1"/>
                </a:solidFill>
                <a:latin typeface="Times New Roman" panose="02020603050405020304" pitchFamily="18" charset="0"/>
                <a:cs typeface="Times New Roman" panose="02020603050405020304" pitchFamily="18" charset="0"/>
              </a:rPr>
              <a:t>WBC; 9,300</a:t>
            </a:r>
          </a:p>
          <a:p>
            <a:pPr algn="just"/>
            <a:r>
              <a:rPr lang="en-US" sz="2000" dirty="0">
                <a:solidFill>
                  <a:schemeClr val="bg1"/>
                </a:solidFill>
                <a:latin typeface="Times New Roman" panose="02020603050405020304" pitchFamily="18" charset="0"/>
                <a:cs typeface="Times New Roman" panose="02020603050405020304" pitchFamily="18" charset="0"/>
              </a:rPr>
              <a:t>Hb; 13.4</a:t>
            </a:r>
          </a:p>
          <a:p>
            <a:pPr algn="just"/>
            <a:r>
              <a:rPr lang="en-US" sz="2000" dirty="0">
                <a:solidFill>
                  <a:schemeClr val="bg1"/>
                </a:solidFill>
                <a:latin typeface="Times New Roman" panose="02020603050405020304" pitchFamily="18" charset="0"/>
                <a:cs typeface="Times New Roman" panose="02020603050405020304" pitchFamily="18" charset="0"/>
              </a:rPr>
              <a:t>HCT; 38.5</a:t>
            </a:r>
          </a:p>
          <a:p>
            <a:pPr algn="just"/>
            <a:r>
              <a:rPr lang="en-US" sz="2000" dirty="0">
                <a:solidFill>
                  <a:schemeClr val="bg1"/>
                </a:solidFill>
                <a:latin typeface="Times New Roman" panose="02020603050405020304" pitchFamily="18" charset="0"/>
                <a:cs typeface="Times New Roman" panose="02020603050405020304" pitchFamily="18" charset="0"/>
              </a:rPr>
              <a:t>MCV; 80</a:t>
            </a:r>
          </a:p>
          <a:p>
            <a:pPr algn="just"/>
            <a:r>
              <a:rPr lang="en-US" sz="2000" dirty="0">
                <a:solidFill>
                  <a:schemeClr val="bg1"/>
                </a:solidFill>
                <a:latin typeface="Times New Roman" panose="02020603050405020304" pitchFamily="18" charset="0"/>
                <a:cs typeface="Times New Roman" panose="02020603050405020304" pitchFamily="18" charset="0"/>
              </a:rPr>
              <a:t>PLT; 268,000</a:t>
            </a:r>
          </a:p>
          <a:p>
            <a:pPr algn="just"/>
            <a:endParaRPr lang="en-US" sz="2000" dirty="0">
              <a:solidFill>
                <a:schemeClr val="bg1"/>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xmlns="" id="{5ECD9C25-8AA5-ABC6-0502-D533DCC6683E}"/>
              </a:ext>
            </a:extLst>
          </p:cNvPr>
          <p:cNvSpPr txBox="1"/>
          <p:nvPr/>
        </p:nvSpPr>
        <p:spPr>
          <a:xfrm>
            <a:off x="3944609" y="2071016"/>
            <a:ext cx="2895600" cy="2246769"/>
          </a:xfrm>
          <a:prstGeom prst="rect">
            <a:avLst/>
          </a:prstGeom>
          <a:noFill/>
        </p:spPr>
        <p:txBody>
          <a:bodyPr wrap="square" rtlCol="0">
            <a:spAutoFit/>
          </a:bodyPr>
          <a:lstStyle/>
          <a:p>
            <a:pPr algn="just"/>
            <a:r>
              <a:rPr lang="en-US" sz="2000" dirty="0">
                <a:solidFill>
                  <a:schemeClr val="bg1"/>
                </a:solidFill>
                <a:latin typeface="Times New Roman" panose="02020603050405020304" pitchFamily="18" charset="0"/>
                <a:cs typeface="Times New Roman" panose="02020603050405020304" pitchFamily="18" charset="0"/>
              </a:rPr>
              <a:t>BS; 112</a:t>
            </a:r>
          </a:p>
          <a:p>
            <a:pPr algn="just"/>
            <a:endParaRPr lang="en-US" sz="2000" dirty="0">
              <a:solidFill>
                <a:schemeClr val="bg1"/>
              </a:solidFill>
              <a:latin typeface="Times New Roman" panose="02020603050405020304" pitchFamily="18" charset="0"/>
              <a:cs typeface="Times New Roman" panose="02020603050405020304" pitchFamily="18" charset="0"/>
            </a:endParaRPr>
          </a:p>
          <a:p>
            <a:pPr algn="just"/>
            <a:r>
              <a:rPr lang="en-US" sz="2000" dirty="0">
                <a:solidFill>
                  <a:schemeClr val="bg1"/>
                </a:solidFill>
                <a:latin typeface="Times New Roman" panose="02020603050405020304" pitchFamily="18" charset="0"/>
                <a:cs typeface="Times New Roman" panose="02020603050405020304" pitchFamily="18" charset="0"/>
              </a:rPr>
              <a:t>BUN; 15</a:t>
            </a:r>
          </a:p>
          <a:p>
            <a:pPr algn="just"/>
            <a:r>
              <a:rPr lang="en-US" sz="2000" dirty="0">
                <a:solidFill>
                  <a:schemeClr val="bg1"/>
                </a:solidFill>
                <a:latin typeface="Times New Roman" panose="02020603050405020304" pitchFamily="18" charset="0"/>
                <a:cs typeface="Times New Roman" panose="02020603050405020304" pitchFamily="18" charset="0"/>
              </a:rPr>
              <a:t>Cr; 0.86</a:t>
            </a:r>
          </a:p>
          <a:p>
            <a:pPr algn="just"/>
            <a:r>
              <a:rPr lang="en-US" sz="2000" dirty="0">
                <a:solidFill>
                  <a:schemeClr val="bg1"/>
                </a:solidFill>
                <a:latin typeface="Times New Roman" panose="02020603050405020304" pitchFamily="18" charset="0"/>
                <a:cs typeface="Times New Roman" panose="02020603050405020304" pitchFamily="18" charset="0"/>
              </a:rPr>
              <a:t>Na; 139</a:t>
            </a:r>
          </a:p>
          <a:p>
            <a:pPr algn="just"/>
            <a:r>
              <a:rPr lang="en-US" sz="2000" dirty="0">
                <a:solidFill>
                  <a:schemeClr val="bg1"/>
                </a:solidFill>
                <a:latin typeface="Times New Roman" panose="02020603050405020304" pitchFamily="18" charset="0"/>
                <a:cs typeface="Times New Roman" panose="02020603050405020304" pitchFamily="18" charset="0"/>
              </a:rPr>
              <a:t>K; 4.1</a:t>
            </a:r>
          </a:p>
          <a:p>
            <a:pPr algn="just"/>
            <a:endParaRPr lang="en-US" sz="2000" dirty="0">
              <a:solidFill>
                <a:schemeClr val="bg1"/>
              </a:solidFill>
              <a:latin typeface="Times New Roman" panose="02020603050405020304" pitchFamily="18" charset="0"/>
              <a:cs typeface="Times New Roman" panose="02020603050405020304" pitchFamily="18" charset="0"/>
            </a:endParaRPr>
          </a:p>
        </p:txBody>
      </p:sp>
      <p:sp>
        <p:nvSpPr>
          <p:cNvPr id="9" name="Rectangle 8">
            <a:extLst>
              <a:ext uri="{FF2B5EF4-FFF2-40B4-BE49-F238E27FC236}">
                <a16:creationId xmlns:a16="http://schemas.microsoft.com/office/drawing/2014/main" xmlns="" id="{1E5B93EE-AB19-BCF0-A195-5470DEEDC0C3}"/>
              </a:ext>
            </a:extLst>
          </p:cNvPr>
          <p:cNvSpPr/>
          <p:nvPr/>
        </p:nvSpPr>
        <p:spPr>
          <a:xfrm flipH="1">
            <a:off x="1205554" y="2152904"/>
            <a:ext cx="45719" cy="2091551"/>
          </a:xfrm>
          <a:prstGeom prst="rect">
            <a:avLst/>
          </a:prstGeom>
          <a:ln>
            <a:headEnd type="none" w="med" len="med"/>
            <a:tailEnd type="none" w="med" len="med"/>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sz="2500"/>
          </a:p>
        </p:txBody>
      </p:sp>
      <p:sp>
        <p:nvSpPr>
          <p:cNvPr id="11" name="Rectangle 10">
            <a:extLst>
              <a:ext uri="{FF2B5EF4-FFF2-40B4-BE49-F238E27FC236}">
                <a16:creationId xmlns:a16="http://schemas.microsoft.com/office/drawing/2014/main" xmlns="" id="{7A7B0C69-6100-60E1-D725-1EF212751408}"/>
              </a:ext>
            </a:extLst>
          </p:cNvPr>
          <p:cNvSpPr/>
          <p:nvPr/>
        </p:nvSpPr>
        <p:spPr>
          <a:xfrm flipH="1">
            <a:off x="3787256" y="2182472"/>
            <a:ext cx="45719" cy="2091551"/>
          </a:xfrm>
          <a:prstGeom prst="rect">
            <a:avLst/>
          </a:prstGeom>
          <a:ln>
            <a:headEnd type="none" w="med" len="med"/>
            <a:tailEnd type="none" w="med" len="med"/>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sz="2500"/>
          </a:p>
        </p:txBody>
      </p:sp>
      <p:sp>
        <p:nvSpPr>
          <p:cNvPr id="13" name="Rectangle 12">
            <a:extLst>
              <a:ext uri="{FF2B5EF4-FFF2-40B4-BE49-F238E27FC236}">
                <a16:creationId xmlns:a16="http://schemas.microsoft.com/office/drawing/2014/main" xmlns="" id="{AD0FB73C-227C-59CF-161B-C845870C4A8B}"/>
              </a:ext>
            </a:extLst>
          </p:cNvPr>
          <p:cNvSpPr/>
          <p:nvPr/>
        </p:nvSpPr>
        <p:spPr>
          <a:xfrm flipH="1">
            <a:off x="5850344" y="2198392"/>
            <a:ext cx="45719" cy="2091551"/>
          </a:xfrm>
          <a:prstGeom prst="rect">
            <a:avLst/>
          </a:prstGeom>
          <a:ln>
            <a:headEnd type="none" w="med" len="med"/>
            <a:tailEnd type="none" w="med" len="med"/>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sz="2500"/>
          </a:p>
        </p:txBody>
      </p:sp>
      <p:sp>
        <p:nvSpPr>
          <p:cNvPr id="16" name="TextBox 15">
            <a:extLst>
              <a:ext uri="{FF2B5EF4-FFF2-40B4-BE49-F238E27FC236}">
                <a16:creationId xmlns:a16="http://schemas.microsoft.com/office/drawing/2014/main" xmlns="" id="{EE41EFC9-182C-AEBD-F42F-56B467AE7741}"/>
              </a:ext>
            </a:extLst>
          </p:cNvPr>
          <p:cNvSpPr txBox="1"/>
          <p:nvPr/>
        </p:nvSpPr>
        <p:spPr>
          <a:xfrm>
            <a:off x="6033454" y="2073288"/>
            <a:ext cx="2987040" cy="2554545"/>
          </a:xfrm>
          <a:prstGeom prst="rect">
            <a:avLst/>
          </a:prstGeom>
          <a:noFill/>
        </p:spPr>
        <p:txBody>
          <a:bodyPr wrap="square" rtlCol="0">
            <a:spAutoFit/>
          </a:bodyPr>
          <a:lstStyle/>
          <a:p>
            <a:pPr algn="just"/>
            <a:r>
              <a:rPr lang="en-US" sz="2000" dirty="0">
                <a:solidFill>
                  <a:schemeClr val="bg1"/>
                </a:solidFill>
                <a:latin typeface="Times New Roman" panose="02020603050405020304" pitchFamily="18" charset="0"/>
                <a:cs typeface="Times New Roman" panose="02020603050405020304" pitchFamily="18" charset="0"/>
              </a:rPr>
              <a:t>UA Toxicology; all Neg</a:t>
            </a:r>
          </a:p>
          <a:p>
            <a:pPr algn="just"/>
            <a:r>
              <a:rPr lang="en-US" sz="2000" dirty="0">
                <a:solidFill>
                  <a:schemeClr val="bg1"/>
                </a:solidFill>
                <a:latin typeface="Times New Roman" panose="02020603050405020304" pitchFamily="18" charset="0"/>
                <a:cs typeface="Times New Roman" panose="02020603050405020304" pitchFamily="18" charset="0"/>
              </a:rPr>
              <a:t>Mg; 1.81</a:t>
            </a:r>
          </a:p>
          <a:p>
            <a:pPr algn="just"/>
            <a:r>
              <a:rPr lang="en-US" sz="2000" dirty="0">
                <a:solidFill>
                  <a:schemeClr val="bg1"/>
                </a:solidFill>
                <a:latin typeface="Times New Roman" panose="02020603050405020304" pitchFamily="18" charset="0"/>
                <a:cs typeface="Times New Roman" panose="02020603050405020304" pitchFamily="18" charset="0"/>
              </a:rPr>
              <a:t>Ca; 8.6</a:t>
            </a:r>
          </a:p>
          <a:p>
            <a:pPr algn="just"/>
            <a:endParaRPr lang="en-US" sz="2000" dirty="0">
              <a:solidFill>
                <a:schemeClr val="bg1"/>
              </a:solidFill>
              <a:latin typeface="Times New Roman" panose="02020603050405020304" pitchFamily="18" charset="0"/>
              <a:cs typeface="Times New Roman" panose="02020603050405020304" pitchFamily="18" charset="0"/>
            </a:endParaRPr>
          </a:p>
          <a:p>
            <a:pPr algn="just"/>
            <a:r>
              <a:rPr lang="en-US" sz="2000" dirty="0">
                <a:solidFill>
                  <a:schemeClr val="bg1"/>
                </a:solidFill>
                <a:latin typeface="Times New Roman" panose="02020603050405020304" pitchFamily="18" charset="0"/>
                <a:cs typeface="Times New Roman" panose="02020603050405020304" pitchFamily="18" charset="0"/>
              </a:rPr>
              <a:t>TSH; 2.5</a:t>
            </a:r>
          </a:p>
          <a:p>
            <a:pPr algn="just"/>
            <a:r>
              <a:rPr lang="en-US" sz="2000" dirty="0">
                <a:solidFill>
                  <a:schemeClr val="bg1"/>
                </a:solidFill>
                <a:latin typeface="Times New Roman" panose="02020603050405020304" pitchFamily="18" charset="0"/>
                <a:cs typeface="Times New Roman" panose="02020603050405020304" pitchFamily="18" charset="0"/>
              </a:rPr>
              <a:t>ESR; 13</a:t>
            </a:r>
          </a:p>
          <a:p>
            <a:pPr algn="just"/>
            <a:r>
              <a:rPr lang="en-US" sz="2000" dirty="0">
                <a:solidFill>
                  <a:schemeClr val="bg1"/>
                </a:solidFill>
                <a:latin typeface="Times New Roman" panose="02020603050405020304" pitchFamily="18" charset="0"/>
                <a:cs typeface="Times New Roman" panose="02020603050405020304" pitchFamily="18" charset="0"/>
              </a:rPr>
              <a:t>CRP; 44</a:t>
            </a:r>
          </a:p>
          <a:p>
            <a:pPr algn="just"/>
            <a:endParaRPr lang="en-US" sz="2000" dirty="0">
              <a:solidFill>
                <a:schemeClr val="bg1"/>
              </a:solidFill>
              <a:latin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a16="http://schemas.microsoft.com/office/drawing/2014/main" xmlns="" id="{6A3A8E97-BA8B-5E91-B0ED-7D79799A274B}"/>
              </a:ext>
            </a:extLst>
          </p:cNvPr>
          <p:cNvSpPr txBox="1"/>
          <p:nvPr/>
        </p:nvSpPr>
        <p:spPr>
          <a:xfrm>
            <a:off x="939418" y="4683679"/>
            <a:ext cx="6666547" cy="630942"/>
          </a:xfrm>
          <a:prstGeom prst="rect">
            <a:avLst/>
          </a:prstGeom>
          <a:noFill/>
        </p:spPr>
        <p:txBody>
          <a:bodyPr wrap="square" rtlCol="0">
            <a:spAutoFit/>
          </a:bodyPr>
          <a:lstStyle/>
          <a:p>
            <a:r>
              <a:rPr lang="en-US" sz="3500" b="1" dirty="0">
                <a:solidFill>
                  <a:schemeClr val="bg1"/>
                </a:solidFill>
                <a:latin typeface="Papyrus" panose="03070502060502030205" pitchFamily="66" charset="0"/>
                <a:cs typeface="Times New Roman" panose="02020603050405020304" pitchFamily="18" charset="0"/>
              </a:rPr>
              <a:t>Management;</a:t>
            </a:r>
          </a:p>
        </p:txBody>
      </p:sp>
      <p:sp>
        <p:nvSpPr>
          <p:cNvPr id="20" name="TextBox 19">
            <a:extLst>
              <a:ext uri="{FF2B5EF4-FFF2-40B4-BE49-F238E27FC236}">
                <a16:creationId xmlns:a16="http://schemas.microsoft.com/office/drawing/2014/main" xmlns="" id="{27C70717-7DCF-2D0C-D216-0527C967CDDB}"/>
              </a:ext>
            </a:extLst>
          </p:cNvPr>
          <p:cNvSpPr txBox="1"/>
          <p:nvPr/>
        </p:nvSpPr>
        <p:spPr>
          <a:xfrm>
            <a:off x="1393206" y="5294166"/>
            <a:ext cx="6945576" cy="707886"/>
          </a:xfrm>
          <a:prstGeom prst="rect">
            <a:avLst/>
          </a:prstGeom>
          <a:noFill/>
        </p:spPr>
        <p:txBody>
          <a:bodyPr wrap="square" rtlCol="0">
            <a:spAutoFit/>
          </a:bodyPr>
          <a:lstStyle/>
          <a:p>
            <a:pPr algn="just"/>
            <a:r>
              <a:rPr lang="en-US" sz="2000" dirty="0">
                <a:solidFill>
                  <a:schemeClr val="bg1"/>
                </a:solidFill>
                <a:latin typeface="Times New Roman" panose="02020603050405020304" pitchFamily="18" charset="0"/>
                <a:cs typeface="Times New Roman" panose="02020603050405020304" pitchFamily="18" charset="0"/>
              </a:rPr>
              <a:t>Amp Atropine, amp theophylline </a:t>
            </a:r>
            <a:r>
              <a:rPr lang="fa-IR" sz="2000" dirty="0">
                <a:solidFill>
                  <a:schemeClr val="bg1"/>
                </a:solidFill>
                <a:latin typeface="Times New Roman" panose="02020603050405020304" pitchFamily="18" charset="0"/>
                <a:cs typeface="Times New Roman" panose="02020603050405020304" pitchFamily="18" charset="0"/>
              </a:rPr>
              <a:t>200</a:t>
            </a:r>
            <a:r>
              <a:rPr lang="en-US" sz="2000" dirty="0">
                <a:solidFill>
                  <a:schemeClr val="bg1"/>
                </a:solidFill>
                <a:latin typeface="Times New Roman" panose="02020603050405020304" pitchFamily="18" charset="0"/>
                <a:cs typeface="Times New Roman" panose="02020603050405020304" pitchFamily="18" charset="0"/>
              </a:rPr>
              <a:t>mg, monitoring  </a:t>
            </a:r>
          </a:p>
          <a:p>
            <a:pPr algn="just"/>
            <a:endParaRPr lang="en-US" sz="20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544532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F6D95EC-097E-A592-3F9C-2B5C31F453D5}"/>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xmlns="" id="{812E3037-1925-4AC7-373B-9DB7C1FA8741}"/>
              </a:ext>
            </a:extLst>
          </p:cNvPr>
          <p:cNvSpPr/>
          <p:nvPr/>
        </p:nvSpPr>
        <p:spPr>
          <a:xfrm>
            <a:off x="0" y="0"/>
            <a:ext cx="12192000" cy="6858000"/>
          </a:xfrm>
          <a:prstGeom prst="rect">
            <a:avLst/>
          </a:prstGeom>
          <a:solidFill>
            <a:srgbClr val="041B2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xmlns="" id="{18ECFBDE-87B1-74B0-3E50-5B1AD36411E6}"/>
              </a:ext>
            </a:extLst>
          </p:cNvPr>
          <p:cNvSpPr/>
          <p:nvPr/>
        </p:nvSpPr>
        <p:spPr>
          <a:xfrm>
            <a:off x="298173" y="-114300"/>
            <a:ext cx="45719" cy="6998677"/>
          </a:xfrm>
          <a:prstGeom prst="rect">
            <a:avLst/>
          </a:prstGeom>
          <a:no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sz="2500"/>
          </a:p>
        </p:txBody>
      </p:sp>
      <p:sp>
        <p:nvSpPr>
          <p:cNvPr id="14" name="Rectangle 13">
            <a:extLst>
              <a:ext uri="{FF2B5EF4-FFF2-40B4-BE49-F238E27FC236}">
                <a16:creationId xmlns:a16="http://schemas.microsoft.com/office/drawing/2014/main" xmlns="" id="{16CA909E-6393-E0A5-4A43-A9A8A2501A8A}"/>
              </a:ext>
            </a:extLst>
          </p:cNvPr>
          <p:cNvSpPr/>
          <p:nvPr/>
        </p:nvSpPr>
        <p:spPr>
          <a:xfrm rot="16200000" flipH="1">
            <a:off x="5974790" y="-5839527"/>
            <a:ext cx="45719" cy="12388704"/>
          </a:xfrm>
          <a:prstGeom prst="rect">
            <a:avLst/>
          </a:prstGeom>
          <a:no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sz="2500"/>
          </a:p>
        </p:txBody>
      </p:sp>
      <p:sp>
        <p:nvSpPr>
          <p:cNvPr id="22" name="TextBox 21">
            <a:extLst>
              <a:ext uri="{FF2B5EF4-FFF2-40B4-BE49-F238E27FC236}">
                <a16:creationId xmlns:a16="http://schemas.microsoft.com/office/drawing/2014/main" xmlns="" id="{6342F9E4-2B43-69AC-D1B2-A8D2DC0174AE}"/>
              </a:ext>
            </a:extLst>
          </p:cNvPr>
          <p:cNvSpPr txBox="1"/>
          <p:nvPr/>
        </p:nvSpPr>
        <p:spPr>
          <a:xfrm>
            <a:off x="937146" y="1146629"/>
            <a:ext cx="6666547" cy="630942"/>
          </a:xfrm>
          <a:prstGeom prst="rect">
            <a:avLst/>
          </a:prstGeom>
          <a:noFill/>
        </p:spPr>
        <p:txBody>
          <a:bodyPr wrap="square" rtlCol="0">
            <a:spAutoFit/>
          </a:bodyPr>
          <a:lstStyle/>
          <a:p>
            <a:r>
              <a:rPr lang="en-US" sz="3500" b="1" dirty="0">
                <a:solidFill>
                  <a:schemeClr val="bg1"/>
                </a:solidFill>
                <a:latin typeface="Papyrus" panose="03070502060502030205" pitchFamily="66" charset="0"/>
                <a:cs typeface="Times New Roman" panose="02020603050405020304" pitchFamily="18" charset="0"/>
              </a:rPr>
              <a:t>Management;</a:t>
            </a:r>
          </a:p>
        </p:txBody>
      </p:sp>
      <p:sp>
        <p:nvSpPr>
          <p:cNvPr id="6" name="TextBox 5">
            <a:extLst>
              <a:ext uri="{FF2B5EF4-FFF2-40B4-BE49-F238E27FC236}">
                <a16:creationId xmlns:a16="http://schemas.microsoft.com/office/drawing/2014/main" xmlns="" id="{15C0596E-AD88-506E-B0D7-091E2CF1B2FA}"/>
              </a:ext>
            </a:extLst>
          </p:cNvPr>
          <p:cNvSpPr txBox="1"/>
          <p:nvPr/>
        </p:nvSpPr>
        <p:spPr>
          <a:xfrm>
            <a:off x="937146" y="1964112"/>
            <a:ext cx="6945576" cy="1323439"/>
          </a:xfrm>
          <a:prstGeom prst="rect">
            <a:avLst/>
          </a:prstGeom>
          <a:noFill/>
        </p:spPr>
        <p:txBody>
          <a:bodyPr wrap="square" rtlCol="0">
            <a:spAutoFit/>
          </a:bodyPr>
          <a:lstStyle/>
          <a:p>
            <a:pPr algn="just"/>
            <a:r>
              <a:rPr lang="en-US" sz="2000" dirty="0">
                <a:solidFill>
                  <a:schemeClr val="bg1"/>
                </a:solidFill>
                <a:latin typeface="Times New Roman" panose="02020603050405020304" pitchFamily="18" charset="0"/>
                <a:cs typeface="Times New Roman" panose="02020603050405020304" pitchFamily="18" charset="0"/>
              </a:rPr>
              <a:t>Amp Atropine, amp theophylline </a:t>
            </a:r>
            <a:r>
              <a:rPr lang="fa-IR" sz="2000" dirty="0">
                <a:solidFill>
                  <a:schemeClr val="bg1"/>
                </a:solidFill>
                <a:latin typeface="Times New Roman" panose="02020603050405020304" pitchFamily="18" charset="0"/>
                <a:cs typeface="Times New Roman" panose="02020603050405020304" pitchFamily="18" charset="0"/>
              </a:rPr>
              <a:t>200</a:t>
            </a:r>
            <a:r>
              <a:rPr lang="en-US" sz="2000" dirty="0">
                <a:solidFill>
                  <a:schemeClr val="bg1"/>
                </a:solidFill>
                <a:latin typeface="Times New Roman" panose="02020603050405020304" pitchFamily="18" charset="0"/>
                <a:cs typeface="Times New Roman" panose="02020603050405020304" pitchFamily="18" charset="0"/>
              </a:rPr>
              <a:t>mg, monitoring</a:t>
            </a:r>
          </a:p>
          <a:p>
            <a:pPr algn="just"/>
            <a:endParaRPr lang="en-US" sz="2000" dirty="0">
              <a:solidFill>
                <a:schemeClr val="bg1"/>
              </a:solidFill>
              <a:latin typeface="Times New Roman" panose="02020603050405020304" pitchFamily="18" charset="0"/>
              <a:cs typeface="Times New Roman" panose="02020603050405020304" pitchFamily="18" charset="0"/>
            </a:endParaRPr>
          </a:p>
          <a:p>
            <a:pPr algn="just"/>
            <a:endParaRPr lang="en-US" sz="2000" dirty="0">
              <a:solidFill>
                <a:schemeClr val="bg1"/>
              </a:solidFill>
              <a:latin typeface="Times New Roman" panose="02020603050405020304" pitchFamily="18" charset="0"/>
              <a:cs typeface="Times New Roman" panose="02020603050405020304" pitchFamily="18" charset="0"/>
            </a:endParaRPr>
          </a:p>
          <a:p>
            <a:pPr algn="just"/>
            <a:endParaRPr lang="en-US" sz="2000" dirty="0">
              <a:solidFill>
                <a:schemeClr val="bg1"/>
              </a:solidFill>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xmlns="" id="{0B6CBE14-7E5C-5DD3-CE58-74DD87DE286E}"/>
              </a:ext>
            </a:extLst>
          </p:cNvPr>
          <p:cNvSpPr txBox="1"/>
          <p:nvPr/>
        </p:nvSpPr>
        <p:spPr>
          <a:xfrm>
            <a:off x="939418" y="2622861"/>
            <a:ext cx="6666547" cy="630942"/>
          </a:xfrm>
          <a:prstGeom prst="rect">
            <a:avLst/>
          </a:prstGeom>
          <a:noFill/>
        </p:spPr>
        <p:txBody>
          <a:bodyPr wrap="square" rtlCol="0">
            <a:spAutoFit/>
          </a:bodyPr>
          <a:lstStyle/>
          <a:p>
            <a:r>
              <a:rPr lang="en-US" sz="3500" b="1" dirty="0">
                <a:solidFill>
                  <a:schemeClr val="bg1"/>
                </a:solidFill>
                <a:latin typeface="Papyrus" panose="03070502060502030205" pitchFamily="66" charset="0"/>
                <a:cs typeface="Times New Roman" panose="02020603050405020304" pitchFamily="18" charset="0"/>
              </a:rPr>
              <a:t>Echocardiography;</a:t>
            </a:r>
          </a:p>
        </p:txBody>
      </p:sp>
      <p:sp>
        <p:nvSpPr>
          <p:cNvPr id="11" name="TextBox 10">
            <a:extLst>
              <a:ext uri="{FF2B5EF4-FFF2-40B4-BE49-F238E27FC236}">
                <a16:creationId xmlns:a16="http://schemas.microsoft.com/office/drawing/2014/main" xmlns="" id="{C51A0E2B-E9CE-2E5A-EEB6-7EF5F6594C21}"/>
              </a:ext>
            </a:extLst>
          </p:cNvPr>
          <p:cNvSpPr txBox="1"/>
          <p:nvPr/>
        </p:nvSpPr>
        <p:spPr>
          <a:xfrm>
            <a:off x="937145" y="4624275"/>
            <a:ext cx="9853457" cy="553998"/>
          </a:xfrm>
          <a:prstGeom prst="rect">
            <a:avLst/>
          </a:prstGeom>
          <a:noFill/>
        </p:spPr>
        <p:txBody>
          <a:bodyPr wrap="square">
            <a:spAutoFit/>
          </a:bodyPr>
          <a:lstStyle/>
          <a:p>
            <a:r>
              <a:rPr lang="en-US" sz="3000" dirty="0">
                <a:solidFill>
                  <a:schemeClr val="bg1"/>
                </a:solidFill>
                <a:latin typeface="Papyrus" panose="03070502060502030205" pitchFamily="66" charset="0"/>
                <a:cs typeface="Times New Roman" panose="02020603050405020304" pitchFamily="18" charset="0"/>
              </a:rPr>
              <a:t>Via the right femoral vein, TPM was inserted into the RV</a:t>
            </a:r>
            <a:endParaRPr lang="en-US" sz="3000" dirty="0">
              <a:latin typeface="Papyrus" panose="03070502060502030205" pitchFamily="66" charset="0"/>
            </a:endParaRPr>
          </a:p>
        </p:txBody>
      </p:sp>
      <p:sp>
        <p:nvSpPr>
          <p:cNvPr id="13" name="TextBox 12">
            <a:extLst>
              <a:ext uri="{FF2B5EF4-FFF2-40B4-BE49-F238E27FC236}">
                <a16:creationId xmlns:a16="http://schemas.microsoft.com/office/drawing/2014/main" xmlns="" id="{E9A41F19-1F42-F4FB-ABF2-C5A699A23E13}"/>
              </a:ext>
            </a:extLst>
          </p:cNvPr>
          <p:cNvSpPr txBox="1"/>
          <p:nvPr/>
        </p:nvSpPr>
        <p:spPr>
          <a:xfrm>
            <a:off x="939419" y="3262926"/>
            <a:ext cx="4628192" cy="1938992"/>
          </a:xfrm>
          <a:prstGeom prst="rect">
            <a:avLst/>
          </a:prstGeom>
          <a:noFill/>
        </p:spPr>
        <p:txBody>
          <a:bodyPr wrap="square" rtlCol="0">
            <a:spAutoFit/>
          </a:bodyPr>
          <a:lstStyle/>
          <a:p>
            <a:pPr algn="just"/>
            <a:r>
              <a:rPr lang="en-US" sz="2000" dirty="0">
                <a:solidFill>
                  <a:schemeClr val="bg1"/>
                </a:solidFill>
                <a:latin typeface="Times New Roman" panose="02020603050405020304" pitchFamily="18" charset="0"/>
                <a:cs typeface="Times New Roman" panose="02020603050405020304" pitchFamily="18" charset="0"/>
              </a:rPr>
              <a:t>Mild MR</a:t>
            </a:r>
          </a:p>
          <a:p>
            <a:pPr algn="just"/>
            <a:r>
              <a:rPr lang="en-US" sz="2000" dirty="0">
                <a:solidFill>
                  <a:schemeClr val="bg1"/>
                </a:solidFill>
                <a:latin typeface="Times New Roman" panose="02020603050405020304" pitchFamily="18" charset="0"/>
                <a:cs typeface="Times New Roman" panose="02020603050405020304" pitchFamily="18" charset="0"/>
              </a:rPr>
              <a:t>Mod AI, Mod AR</a:t>
            </a:r>
          </a:p>
          <a:p>
            <a:pPr algn="just"/>
            <a:r>
              <a:rPr lang="en-US" sz="2000" dirty="0">
                <a:solidFill>
                  <a:schemeClr val="bg1"/>
                </a:solidFill>
                <a:latin typeface="Times New Roman" panose="02020603050405020304" pitchFamily="18" charset="0"/>
                <a:cs typeface="Times New Roman" panose="02020603050405020304" pitchFamily="18" charset="0"/>
              </a:rPr>
              <a:t>Mobile echogenic mass on the aortic valve </a:t>
            </a:r>
          </a:p>
          <a:p>
            <a:pPr algn="just"/>
            <a:endParaRPr lang="en-US" sz="2000" dirty="0">
              <a:solidFill>
                <a:schemeClr val="bg1"/>
              </a:solidFill>
              <a:latin typeface="Times New Roman" panose="02020603050405020304" pitchFamily="18" charset="0"/>
              <a:cs typeface="Times New Roman" panose="02020603050405020304" pitchFamily="18" charset="0"/>
            </a:endParaRPr>
          </a:p>
          <a:p>
            <a:pPr algn="just"/>
            <a:endParaRPr lang="en-US" sz="2000" dirty="0">
              <a:solidFill>
                <a:schemeClr val="bg1"/>
              </a:solidFill>
              <a:latin typeface="Times New Roman" panose="02020603050405020304" pitchFamily="18" charset="0"/>
              <a:cs typeface="Times New Roman" panose="02020603050405020304" pitchFamily="18" charset="0"/>
            </a:endParaRPr>
          </a:p>
          <a:p>
            <a:pPr algn="just"/>
            <a:endParaRPr lang="en-US" sz="2000" dirty="0">
              <a:solidFill>
                <a:schemeClr val="bg1"/>
              </a:solidFill>
              <a:latin typeface="Times New Roman" panose="02020603050405020304" pitchFamily="18" charset="0"/>
              <a:cs typeface="Times New Roman" panose="02020603050405020304" pitchFamily="18" charset="0"/>
            </a:endParaRPr>
          </a:p>
        </p:txBody>
      </p:sp>
      <p:sp>
        <p:nvSpPr>
          <p:cNvPr id="16" name="TextBox 15">
            <a:extLst>
              <a:ext uri="{FF2B5EF4-FFF2-40B4-BE49-F238E27FC236}">
                <a16:creationId xmlns:a16="http://schemas.microsoft.com/office/drawing/2014/main" xmlns="" id="{627D6FC6-BF99-A83C-E5A4-A6DA74A7546E}"/>
              </a:ext>
            </a:extLst>
          </p:cNvPr>
          <p:cNvSpPr txBox="1"/>
          <p:nvPr/>
        </p:nvSpPr>
        <p:spPr>
          <a:xfrm>
            <a:off x="941690" y="5573059"/>
            <a:ext cx="6666547" cy="630942"/>
          </a:xfrm>
          <a:prstGeom prst="rect">
            <a:avLst/>
          </a:prstGeom>
          <a:noFill/>
        </p:spPr>
        <p:txBody>
          <a:bodyPr wrap="square" rtlCol="0">
            <a:spAutoFit/>
          </a:bodyPr>
          <a:lstStyle/>
          <a:p>
            <a:r>
              <a:rPr lang="en-US" sz="3500" b="1" dirty="0">
                <a:solidFill>
                  <a:schemeClr val="bg1"/>
                </a:solidFill>
                <a:latin typeface="Papyrus" panose="03070502060502030205" pitchFamily="66" charset="0"/>
                <a:cs typeface="Times New Roman" panose="02020603050405020304" pitchFamily="18" charset="0"/>
              </a:rPr>
              <a:t>Referred for TEE, PPM</a:t>
            </a:r>
          </a:p>
        </p:txBody>
      </p:sp>
    </p:spTree>
    <p:extLst>
      <p:ext uri="{BB962C8B-B14F-4D97-AF65-F5344CB8AC3E}">
        <p14:creationId xmlns:p14="http://schemas.microsoft.com/office/powerpoint/2010/main" val="40579594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DCDE9A18-99EB-02BE-F928-F48F990190DD}"/>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colorTemperature colorTemp="8800"/>
                    </a14:imgEffect>
                    <a14:imgEffect>
                      <a14:saturation sat="200000"/>
                    </a14:imgEffect>
                  </a14:imgLayer>
                </a14:imgProps>
              </a:ext>
            </a:extLst>
          </a:blip>
          <a:srcRect l="11209" t="30249" r="16937" b="17214"/>
          <a:stretch>
            <a:fillRect/>
          </a:stretch>
        </p:blipFill>
        <p:spPr>
          <a:xfrm rot="16200000">
            <a:off x="6730707" y="407069"/>
            <a:ext cx="4693765" cy="6104209"/>
          </a:xfrm>
          <a:prstGeom prst="rect">
            <a:avLst/>
          </a:prstGeom>
        </p:spPr>
      </p:pic>
      <p:pic>
        <p:nvPicPr>
          <p:cNvPr id="5" name="Picture 4">
            <a:extLst>
              <a:ext uri="{FF2B5EF4-FFF2-40B4-BE49-F238E27FC236}">
                <a16:creationId xmlns:a16="http://schemas.microsoft.com/office/drawing/2014/main" xmlns="" id="{D9632559-82C7-EB29-577A-879DC03E5B3A}"/>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colorTemperature colorTemp="8800"/>
                    </a14:imgEffect>
                    <a14:imgEffect>
                      <a14:saturation sat="200000"/>
                    </a14:imgEffect>
                  </a14:imgLayer>
                </a14:imgProps>
              </a:ext>
            </a:extLst>
          </a:blip>
          <a:srcRect l="11506" t="25987" r="9206" b="19287"/>
          <a:stretch>
            <a:fillRect/>
          </a:stretch>
        </p:blipFill>
        <p:spPr>
          <a:xfrm rot="16200000">
            <a:off x="589611" y="249725"/>
            <a:ext cx="5179327" cy="6358549"/>
          </a:xfrm>
          <a:prstGeom prst="rect">
            <a:avLst/>
          </a:prstGeom>
        </p:spPr>
      </p:pic>
      <p:sp>
        <p:nvSpPr>
          <p:cNvPr id="9" name="Rectangle 8">
            <a:extLst>
              <a:ext uri="{FF2B5EF4-FFF2-40B4-BE49-F238E27FC236}">
                <a16:creationId xmlns:a16="http://schemas.microsoft.com/office/drawing/2014/main" xmlns="" id="{BADF8BA2-FA71-DFC7-8E2B-77C15CFDE355}"/>
              </a:ext>
            </a:extLst>
          </p:cNvPr>
          <p:cNvSpPr/>
          <p:nvPr/>
        </p:nvSpPr>
        <p:spPr>
          <a:xfrm rot="21412534">
            <a:off x="9499340" y="4244453"/>
            <a:ext cx="1760063" cy="635955"/>
          </a:xfrm>
          <a:prstGeom prst="rect">
            <a:avLst/>
          </a:prstGeom>
          <a:solidFill>
            <a:srgbClr val="E0C795"/>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1" name="Rectangle 10">
            <a:extLst>
              <a:ext uri="{FF2B5EF4-FFF2-40B4-BE49-F238E27FC236}">
                <a16:creationId xmlns:a16="http://schemas.microsoft.com/office/drawing/2014/main" xmlns="" id="{49B92B8B-76BF-835C-4F5C-3A8BF32308A6}"/>
              </a:ext>
            </a:extLst>
          </p:cNvPr>
          <p:cNvSpPr/>
          <p:nvPr/>
        </p:nvSpPr>
        <p:spPr>
          <a:xfrm rot="19127622">
            <a:off x="8946485" y="3045902"/>
            <a:ext cx="1152952" cy="427257"/>
          </a:xfrm>
          <a:prstGeom prst="rect">
            <a:avLst/>
          </a:prstGeom>
          <a:solidFill>
            <a:srgbClr val="E0C795"/>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Tree>
    <p:extLst>
      <p:ext uri="{BB962C8B-B14F-4D97-AF65-F5344CB8AC3E}">
        <p14:creationId xmlns:p14="http://schemas.microsoft.com/office/powerpoint/2010/main" val="11266660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3F77D121-F642-EA8B-4CE0-985A5AA2CE9E}"/>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colorTemperature colorTemp="8800"/>
                    </a14:imgEffect>
                  </a14:imgLayer>
                </a14:imgProps>
              </a:ext>
            </a:extLst>
          </a:blip>
          <a:srcRect l="49711" t="37801" r="5230" b="23194"/>
          <a:stretch>
            <a:fillRect/>
          </a:stretch>
        </p:blipFill>
        <p:spPr>
          <a:xfrm rot="16200000">
            <a:off x="1163250" y="110320"/>
            <a:ext cx="4310860" cy="6637359"/>
          </a:xfrm>
          <a:prstGeom prst="rect">
            <a:avLst/>
          </a:prstGeom>
        </p:spPr>
      </p:pic>
      <p:pic>
        <p:nvPicPr>
          <p:cNvPr id="7" name="Picture 6">
            <a:extLst>
              <a:ext uri="{FF2B5EF4-FFF2-40B4-BE49-F238E27FC236}">
                <a16:creationId xmlns:a16="http://schemas.microsoft.com/office/drawing/2014/main" xmlns="" id="{85296E7B-B3A4-F2F8-9271-6F15F41C3404}"/>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colorTemperature colorTemp="8800"/>
                    </a14:imgEffect>
                  </a14:imgLayer>
                </a14:imgProps>
              </a:ext>
            </a:extLst>
          </a:blip>
          <a:srcRect l="3366" t="40312" r="51575" b="23864"/>
          <a:stretch>
            <a:fillRect/>
          </a:stretch>
        </p:blipFill>
        <p:spPr>
          <a:xfrm rot="16200000">
            <a:off x="7366161" y="380999"/>
            <a:ext cx="4310858" cy="6095999"/>
          </a:xfrm>
          <a:prstGeom prst="rect">
            <a:avLst/>
          </a:prstGeom>
        </p:spPr>
      </p:pic>
    </p:spTree>
    <p:extLst>
      <p:ext uri="{BB962C8B-B14F-4D97-AF65-F5344CB8AC3E}">
        <p14:creationId xmlns:p14="http://schemas.microsoft.com/office/powerpoint/2010/main" val="28183780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A9EE1C7-09DA-23BA-B64E-F7298830236D}"/>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xmlns="" id="{BA413912-2C9A-B98C-8E75-AEEB1B7D0AD9}"/>
              </a:ext>
            </a:extLst>
          </p:cNvPr>
          <p:cNvSpPr/>
          <p:nvPr/>
        </p:nvSpPr>
        <p:spPr>
          <a:xfrm>
            <a:off x="0" y="0"/>
            <a:ext cx="12192000" cy="6858000"/>
          </a:xfrm>
          <a:prstGeom prst="rect">
            <a:avLst/>
          </a:prstGeom>
          <a:solidFill>
            <a:srgbClr val="041B2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xmlns="" id="{BD52F10F-8850-216D-B8FE-52B9A8FA1775}"/>
              </a:ext>
            </a:extLst>
          </p:cNvPr>
          <p:cNvSpPr/>
          <p:nvPr/>
        </p:nvSpPr>
        <p:spPr>
          <a:xfrm>
            <a:off x="298173" y="-114300"/>
            <a:ext cx="45719" cy="6998677"/>
          </a:xfrm>
          <a:prstGeom prst="rect">
            <a:avLst/>
          </a:prstGeom>
          <a:no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sz="2500"/>
          </a:p>
        </p:txBody>
      </p:sp>
      <p:sp>
        <p:nvSpPr>
          <p:cNvPr id="14" name="Rectangle 13">
            <a:extLst>
              <a:ext uri="{FF2B5EF4-FFF2-40B4-BE49-F238E27FC236}">
                <a16:creationId xmlns:a16="http://schemas.microsoft.com/office/drawing/2014/main" xmlns="" id="{B8CE6DD0-A200-FA12-3FD7-F657552DE490}"/>
              </a:ext>
            </a:extLst>
          </p:cNvPr>
          <p:cNvSpPr/>
          <p:nvPr/>
        </p:nvSpPr>
        <p:spPr>
          <a:xfrm rot="16200000" flipH="1">
            <a:off x="5974790" y="-5839527"/>
            <a:ext cx="45719" cy="12388704"/>
          </a:xfrm>
          <a:prstGeom prst="rect">
            <a:avLst/>
          </a:prstGeom>
          <a:no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sz="2500"/>
          </a:p>
        </p:txBody>
      </p:sp>
      <p:sp>
        <p:nvSpPr>
          <p:cNvPr id="22" name="TextBox 21">
            <a:extLst>
              <a:ext uri="{FF2B5EF4-FFF2-40B4-BE49-F238E27FC236}">
                <a16:creationId xmlns:a16="http://schemas.microsoft.com/office/drawing/2014/main" xmlns="" id="{639B1B5F-6F21-1393-544C-6E768A80699C}"/>
              </a:ext>
            </a:extLst>
          </p:cNvPr>
          <p:cNvSpPr txBox="1"/>
          <p:nvPr/>
        </p:nvSpPr>
        <p:spPr>
          <a:xfrm>
            <a:off x="11100404" y="5718628"/>
            <a:ext cx="1064300" cy="1015663"/>
          </a:xfrm>
          <a:prstGeom prst="rect">
            <a:avLst/>
          </a:prstGeom>
          <a:noFill/>
        </p:spPr>
        <p:txBody>
          <a:bodyPr wrap="square" rtlCol="0">
            <a:spAutoFit/>
          </a:bodyPr>
          <a:lstStyle/>
          <a:p>
            <a:r>
              <a:rPr lang="en-US" sz="6000" b="1" dirty="0">
                <a:solidFill>
                  <a:schemeClr val="bg1"/>
                </a:solidFill>
                <a:latin typeface="Papyrus" panose="03070502060502030205" pitchFamily="66" charset="0"/>
                <a:cs typeface="Times New Roman" panose="02020603050405020304" pitchFamily="18" charset="0"/>
              </a:rPr>
              <a:t>…</a:t>
            </a:r>
          </a:p>
        </p:txBody>
      </p:sp>
      <p:sp>
        <p:nvSpPr>
          <p:cNvPr id="6" name="TextBox 5">
            <a:extLst>
              <a:ext uri="{FF2B5EF4-FFF2-40B4-BE49-F238E27FC236}">
                <a16:creationId xmlns:a16="http://schemas.microsoft.com/office/drawing/2014/main" xmlns="" id="{06F4F038-796B-F571-4A02-AE81758EA46B}"/>
              </a:ext>
            </a:extLst>
          </p:cNvPr>
          <p:cNvSpPr txBox="1"/>
          <p:nvPr/>
        </p:nvSpPr>
        <p:spPr>
          <a:xfrm>
            <a:off x="818861" y="837285"/>
            <a:ext cx="6666547" cy="1923604"/>
          </a:xfrm>
          <a:prstGeom prst="rect">
            <a:avLst/>
          </a:prstGeom>
          <a:noFill/>
        </p:spPr>
        <p:txBody>
          <a:bodyPr wrap="square" rtlCol="0">
            <a:spAutoFit/>
          </a:bodyPr>
          <a:lstStyle/>
          <a:p>
            <a:r>
              <a:rPr lang="en-US" sz="3500" b="1" dirty="0">
                <a:solidFill>
                  <a:schemeClr val="bg1"/>
                </a:solidFill>
                <a:latin typeface="Papyrus" panose="03070502060502030205" pitchFamily="66" charset="0"/>
                <a:cs typeface="Times New Roman" panose="02020603050405020304" pitchFamily="18" charset="0"/>
              </a:rPr>
              <a:t>Referred for TEE, PPM</a:t>
            </a:r>
          </a:p>
          <a:p>
            <a:endParaRPr lang="en-US" sz="2800" b="1" dirty="0">
              <a:solidFill>
                <a:schemeClr val="bg1"/>
              </a:solidFill>
              <a:latin typeface="Papyrus" panose="03070502060502030205" pitchFamily="66" charset="0"/>
              <a:cs typeface="Times New Roman" panose="02020603050405020304" pitchFamily="18" charset="0"/>
            </a:endParaRPr>
          </a:p>
          <a:p>
            <a:r>
              <a:rPr lang="en-US" sz="2800" dirty="0">
                <a:solidFill>
                  <a:schemeClr val="bg1"/>
                </a:solidFill>
                <a:latin typeface="Times New Roman" panose="02020603050405020304" pitchFamily="18" charset="0"/>
                <a:cs typeface="Times New Roman" panose="02020603050405020304" pitchFamily="18" charset="0"/>
              </a:rPr>
              <a:t>No mass, no indication for PPM</a:t>
            </a:r>
          </a:p>
          <a:p>
            <a:r>
              <a:rPr lang="en-US" sz="2800" dirty="0">
                <a:solidFill>
                  <a:schemeClr val="bg1"/>
                </a:solidFill>
                <a:latin typeface="Times New Roman" panose="02020603050405020304" pitchFamily="18" charset="0"/>
                <a:cs typeface="Times New Roman" panose="02020603050405020304" pitchFamily="18" charset="0"/>
              </a:rPr>
              <a:t>Discharged </a:t>
            </a:r>
          </a:p>
        </p:txBody>
      </p:sp>
    </p:spTree>
    <p:extLst>
      <p:ext uri="{BB962C8B-B14F-4D97-AF65-F5344CB8AC3E}">
        <p14:creationId xmlns:p14="http://schemas.microsoft.com/office/powerpoint/2010/main" val="10032913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3BF97C9-8EC1-55AC-CDC2-6DCE58889EE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xmlns="" id="{1CC26F93-D299-9773-8F81-3EA33B6AC002}"/>
              </a:ext>
            </a:extLst>
          </p:cNvPr>
          <p:cNvSpPr/>
          <p:nvPr/>
        </p:nvSpPr>
        <p:spPr>
          <a:xfrm>
            <a:off x="0" y="-919"/>
            <a:ext cx="12192000" cy="6858000"/>
          </a:xfrm>
          <a:prstGeom prst="rect">
            <a:avLst/>
          </a:prstGeom>
          <a:solidFill>
            <a:srgbClr val="041B2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xmlns="" id="{6B2E4871-4D4E-39D6-C660-C959072DDAE2}"/>
              </a:ext>
            </a:extLst>
          </p:cNvPr>
          <p:cNvSpPr/>
          <p:nvPr/>
        </p:nvSpPr>
        <p:spPr>
          <a:xfrm>
            <a:off x="298173" y="-114300"/>
            <a:ext cx="45719" cy="6998677"/>
          </a:xfrm>
          <a:prstGeom prst="rect">
            <a:avLst/>
          </a:prstGeom>
          <a:no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sz="2500"/>
          </a:p>
        </p:txBody>
      </p:sp>
      <p:sp>
        <p:nvSpPr>
          <p:cNvPr id="14" name="Rectangle 13">
            <a:extLst>
              <a:ext uri="{FF2B5EF4-FFF2-40B4-BE49-F238E27FC236}">
                <a16:creationId xmlns:a16="http://schemas.microsoft.com/office/drawing/2014/main" xmlns="" id="{A56365BE-91A0-F6D0-0740-C56E4EC58102}"/>
              </a:ext>
            </a:extLst>
          </p:cNvPr>
          <p:cNvSpPr/>
          <p:nvPr/>
        </p:nvSpPr>
        <p:spPr>
          <a:xfrm rot="16200000" flipH="1">
            <a:off x="5974790" y="-5839527"/>
            <a:ext cx="45719" cy="12388704"/>
          </a:xfrm>
          <a:prstGeom prst="rect">
            <a:avLst/>
          </a:prstGeom>
          <a:no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sz="2500"/>
          </a:p>
        </p:txBody>
      </p:sp>
      <p:sp>
        <p:nvSpPr>
          <p:cNvPr id="22" name="TextBox 21">
            <a:extLst>
              <a:ext uri="{FF2B5EF4-FFF2-40B4-BE49-F238E27FC236}">
                <a16:creationId xmlns:a16="http://schemas.microsoft.com/office/drawing/2014/main" xmlns="" id="{6A418B7F-822A-9D17-FD41-2DA50D78B7F1}"/>
              </a:ext>
            </a:extLst>
          </p:cNvPr>
          <p:cNvSpPr txBox="1"/>
          <p:nvPr/>
        </p:nvSpPr>
        <p:spPr>
          <a:xfrm>
            <a:off x="937146" y="1146629"/>
            <a:ext cx="6666547" cy="1169551"/>
          </a:xfrm>
          <a:prstGeom prst="rect">
            <a:avLst/>
          </a:prstGeom>
          <a:noFill/>
        </p:spPr>
        <p:txBody>
          <a:bodyPr wrap="square" rtlCol="0">
            <a:spAutoFit/>
          </a:bodyPr>
          <a:lstStyle/>
          <a:p>
            <a:r>
              <a:rPr lang="en-US" sz="3500" b="1" dirty="0">
                <a:solidFill>
                  <a:schemeClr val="bg1"/>
                </a:solidFill>
                <a:latin typeface="Papyrus" panose="03070502060502030205" pitchFamily="66" charset="0"/>
                <a:cs typeface="Times New Roman" panose="02020603050405020304" pitchFamily="18" charset="0"/>
              </a:rPr>
              <a:t>Patient History;</a:t>
            </a:r>
          </a:p>
          <a:p>
            <a:endParaRPr lang="en-US" sz="3500" b="1" dirty="0">
              <a:solidFill>
                <a:schemeClr val="bg1"/>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xmlns="" id="{A0B9996B-1076-82D6-B4C1-6C52887DC8CB}"/>
              </a:ext>
            </a:extLst>
          </p:cNvPr>
          <p:cNvSpPr txBox="1"/>
          <p:nvPr/>
        </p:nvSpPr>
        <p:spPr>
          <a:xfrm>
            <a:off x="11100404" y="5718628"/>
            <a:ext cx="1064300" cy="1015663"/>
          </a:xfrm>
          <a:prstGeom prst="rect">
            <a:avLst/>
          </a:prstGeom>
          <a:noFill/>
        </p:spPr>
        <p:txBody>
          <a:bodyPr wrap="square" rtlCol="0">
            <a:spAutoFit/>
          </a:bodyPr>
          <a:lstStyle/>
          <a:p>
            <a:r>
              <a:rPr lang="en-US" sz="6000" b="1" dirty="0">
                <a:solidFill>
                  <a:schemeClr val="bg1"/>
                </a:solidFill>
                <a:latin typeface="Papyrus" panose="03070502060502030205" pitchFamily="66" charset="0"/>
                <a:cs typeface="Times New Roman" panose="02020603050405020304" pitchFamily="18" charset="0"/>
              </a:rPr>
              <a:t>…</a:t>
            </a:r>
          </a:p>
        </p:txBody>
      </p:sp>
      <p:sp>
        <p:nvSpPr>
          <p:cNvPr id="6" name="TextBox 5">
            <a:extLst>
              <a:ext uri="{FF2B5EF4-FFF2-40B4-BE49-F238E27FC236}">
                <a16:creationId xmlns:a16="http://schemas.microsoft.com/office/drawing/2014/main" xmlns="" id="{385B358F-19C6-2D07-4EE9-6C7B08BFE584}"/>
              </a:ext>
            </a:extLst>
          </p:cNvPr>
          <p:cNvSpPr txBox="1"/>
          <p:nvPr/>
        </p:nvSpPr>
        <p:spPr>
          <a:xfrm>
            <a:off x="937146" y="1964112"/>
            <a:ext cx="6945576" cy="4708981"/>
          </a:xfrm>
          <a:prstGeom prst="rect">
            <a:avLst/>
          </a:prstGeom>
          <a:noFill/>
        </p:spPr>
        <p:txBody>
          <a:bodyPr wrap="square" rtlCol="0">
            <a:spAutoFit/>
          </a:bodyPr>
          <a:lstStyle/>
          <a:p>
            <a:pPr algn="just"/>
            <a:r>
              <a:rPr lang="en-US" sz="2000" dirty="0">
                <a:solidFill>
                  <a:schemeClr val="bg1"/>
                </a:solidFill>
                <a:latin typeface="Times New Roman" panose="02020603050405020304" pitchFamily="18" charset="0"/>
                <a:cs typeface="Times New Roman" panose="02020603050405020304" pitchFamily="18" charset="0"/>
              </a:rPr>
              <a:t>After discharge: right knee swelling </a:t>
            </a:r>
            <a:endParaRPr lang="fa-IR" sz="2000" dirty="0">
              <a:solidFill>
                <a:schemeClr val="bg1"/>
              </a:solidFill>
              <a:latin typeface="Times New Roman" panose="02020603050405020304" pitchFamily="18" charset="0"/>
              <a:cs typeface="Times New Roman" panose="02020603050405020304" pitchFamily="18" charset="0"/>
            </a:endParaRPr>
          </a:p>
          <a:p>
            <a:pPr algn="just"/>
            <a:r>
              <a:rPr lang="fa-IR" sz="2000" dirty="0">
                <a:solidFill>
                  <a:schemeClr val="bg1"/>
                </a:solidFill>
                <a:latin typeface="Times New Roman" panose="02020603050405020304" pitchFamily="18" charset="0"/>
                <a:cs typeface="Times New Roman" panose="02020603050405020304" pitchFamily="18" charset="0"/>
              </a:rPr>
              <a:t> ساختار اکوژن سایز 20 در 10 میلی متر در دیستال شریال </a:t>
            </a:r>
            <a:r>
              <a:rPr lang="en-US" sz="2000" dirty="0" err="1">
                <a:solidFill>
                  <a:schemeClr val="bg1"/>
                </a:solidFill>
                <a:latin typeface="Times New Roman" panose="02020603050405020304" pitchFamily="18" charset="0"/>
                <a:cs typeface="Times New Roman" panose="02020603050405020304" pitchFamily="18" charset="0"/>
              </a:rPr>
              <a:t>Sfa</a:t>
            </a:r>
            <a:r>
              <a:rPr lang="fa-IR" sz="2000" dirty="0">
                <a:solidFill>
                  <a:schemeClr val="bg1"/>
                </a:solidFill>
                <a:latin typeface="Times New Roman" panose="02020603050405020304" pitchFamily="18" charset="0"/>
                <a:cs typeface="Times New Roman" panose="02020603050405020304" pitchFamily="18" charset="0"/>
              </a:rPr>
              <a:t> </a:t>
            </a:r>
            <a:endParaRPr lang="en-US" sz="2000" dirty="0">
              <a:solidFill>
                <a:schemeClr val="bg1"/>
              </a:solidFill>
              <a:latin typeface="Times New Roman" panose="02020603050405020304" pitchFamily="18" charset="0"/>
              <a:cs typeface="Times New Roman" panose="02020603050405020304" pitchFamily="18" charset="0"/>
            </a:endParaRPr>
          </a:p>
          <a:p>
            <a:pPr rtl="1"/>
            <a:r>
              <a:rPr lang="fa-IR" sz="2000" dirty="0">
                <a:solidFill>
                  <a:schemeClr val="bg1"/>
                </a:solidFill>
                <a:latin typeface="Times New Roman" panose="02020603050405020304" pitchFamily="18" charset="0"/>
                <a:cs typeface="Times New Roman" panose="02020603050405020304" pitchFamily="18" charset="0"/>
              </a:rPr>
              <a:t> : شروع آپیکسابان </a:t>
            </a:r>
          </a:p>
          <a:p>
            <a:pPr rtl="1"/>
            <a:r>
              <a:rPr lang="fa-IR" sz="2000" dirty="0">
                <a:solidFill>
                  <a:schemeClr val="bg1"/>
                </a:solidFill>
                <a:latin typeface="Times New Roman" panose="02020603050405020304" pitchFamily="18" charset="0"/>
                <a:cs typeface="Times New Roman" panose="02020603050405020304" pitchFamily="18" charset="0"/>
              </a:rPr>
              <a:t>پس از برطرف شدن ادم و درد عدم مصرف دارو</a:t>
            </a:r>
            <a:endParaRPr lang="en-US" sz="2000" dirty="0">
              <a:solidFill>
                <a:schemeClr val="bg1"/>
              </a:solidFill>
              <a:latin typeface="Times New Roman" panose="02020603050405020304" pitchFamily="18" charset="0"/>
              <a:cs typeface="Times New Roman" panose="02020603050405020304" pitchFamily="18" charset="0"/>
            </a:endParaRPr>
          </a:p>
          <a:p>
            <a:pPr algn="just"/>
            <a:endParaRPr lang="fa-IR" sz="2000" dirty="0">
              <a:solidFill>
                <a:schemeClr val="bg1"/>
              </a:solidFill>
              <a:latin typeface="Times New Roman" panose="02020603050405020304" pitchFamily="18" charset="0"/>
              <a:cs typeface="Times New Roman" panose="02020603050405020304" pitchFamily="18" charset="0"/>
            </a:endParaRPr>
          </a:p>
          <a:p>
            <a:pPr algn="just"/>
            <a:endParaRPr lang="fa-IR" sz="2000" dirty="0">
              <a:solidFill>
                <a:schemeClr val="bg1"/>
              </a:solidFill>
              <a:latin typeface="Times New Roman" panose="02020603050405020304" pitchFamily="18" charset="0"/>
              <a:cs typeface="Times New Roman" panose="02020603050405020304" pitchFamily="18" charset="0"/>
            </a:endParaRPr>
          </a:p>
          <a:p>
            <a:pPr algn="just"/>
            <a:r>
              <a:rPr lang="en-US" sz="2000" dirty="0">
                <a:solidFill>
                  <a:schemeClr val="bg1"/>
                </a:solidFill>
                <a:latin typeface="Times New Roman" panose="02020603050405020304" pitchFamily="18" charset="0"/>
                <a:cs typeface="Times New Roman" panose="02020603050405020304" pitchFamily="18" charset="0"/>
              </a:rPr>
              <a:t> weakness, myalgia, productive cough, coryza, anorexia, Reduce function ;</a:t>
            </a:r>
          </a:p>
          <a:p>
            <a:pPr algn="just"/>
            <a:r>
              <a:rPr lang="en-US" sz="2000" dirty="0">
                <a:solidFill>
                  <a:schemeClr val="bg1"/>
                </a:solidFill>
                <a:latin typeface="Times New Roman" panose="02020603050405020304" pitchFamily="18" charset="0"/>
                <a:cs typeface="Times New Roman" panose="02020603050405020304" pitchFamily="18" charset="0"/>
              </a:rPr>
              <a:t>Adult cold, amoxicillin started</a:t>
            </a:r>
          </a:p>
          <a:p>
            <a:pPr algn="just"/>
            <a:r>
              <a:rPr lang="en-US" sz="2000" dirty="0">
                <a:solidFill>
                  <a:schemeClr val="bg1"/>
                </a:solidFill>
                <a:latin typeface="Times New Roman" panose="02020603050405020304" pitchFamily="18" charset="0"/>
                <a:cs typeface="Times New Roman" panose="02020603050405020304" pitchFamily="18" charset="0"/>
              </a:rPr>
              <a:t> </a:t>
            </a:r>
          </a:p>
          <a:p>
            <a:pPr algn="just"/>
            <a:endParaRPr lang="en-US" sz="2000" dirty="0">
              <a:solidFill>
                <a:schemeClr val="bg1"/>
              </a:solidFill>
              <a:latin typeface="Times New Roman" panose="02020603050405020304" pitchFamily="18" charset="0"/>
              <a:cs typeface="Times New Roman" panose="02020603050405020304" pitchFamily="18" charset="0"/>
            </a:endParaRPr>
          </a:p>
          <a:p>
            <a:pPr algn="just"/>
            <a:r>
              <a:rPr lang="en-US" sz="2000" dirty="0">
                <a:solidFill>
                  <a:schemeClr val="bg1"/>
                </a:solidFill>
                <a:latin typeface="Times New Roman" panose="02020603050405020304" pitchFamily="18" charset="0"/>
                <a:cs typeface="Times New Roman" panose="02020603050405020304" pitchFamily="18" charset="0"/>
              </a:rPr>
              <a:t>Weakness, fatigue, diaphoresis, night sweats, fever, </a:t>
            </a:r>
          </a:p>
          <a:p>
            <a:pPr algn="just"/>
            <a:r>
              <a:rPr lang="en-US" sz="2000" dirty="0">
                <a:solidFill>
                  <a:schemeClr val="bg1"/>
                </a:solidFill>
                <a:latin typeface="Times New Roman" panose="02020603050405020304" pitchFamily="18" charset="0"/>
                <a:cs typeface="Times New Roman" panose="02020603050405020304" pitchFamily="18" charset="0"/>
              </a:rPr>
              <a:t>Ill, left lower Extremity edematous, tense, ache </a:t>
            </a:r>
            <a:r>
              <a:rPr lang="fa-IR" sz="2000" dirty="0">
                <a:solidFill>
                  <a:schemeClr val="bg1"/>
                </a:solidFill>
                <a:latin typeface="Times New Roman" panose="02020603050405020304" pitchFamily="18" charset="0"/>
                <a:cs typeface="Times New Roman" panose="02020603050405020304" pitchFamily="18" charset="0"/>
              </a:rPr>
              <a:t>	</a:t>
            </a:r>
            <a:r>
              <a:rPr lang="en-US" sz="2000" dirty="0">
                <a:solidFill>
                  <a:schemeClr val="bg1"/>
                </a:solidFill>
                <a:latin typeface="Times New Roman" panose="02020603050405020304" pitchFamily="18" charset="0"/>
                <a:cs typeface="Times New Roman" panose="02020603050405020304" pitchFamily="18" charset="0"/>
              </a:rPr>
              <a:t>   </a:t>
            </a:r>
          </a:p>
          <a:p>
            <a:pPr algn="just"/>
            <a:endParaRPr lang="en-US" sz="2000" dirty="0">
              <a:solidFill>
                <a:schemeClr val="bg1"/>
              </a:solidFill>
              <a:latin typeface="Times New Roman" panose="02020603050405020304" pitchFamily="18" charset="0"/>
              <a:cs typeface="Times New Roman" panose="02020603050405020304" pitchFamily="18" charset="0"/>
            </a:endParaRPr>
          </a:p>
          <a:p>
            <a:pPr algn="just"/>
            <a:endParaRPr lang="en-US" sz="20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126839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738EFBD-B644-06DF-0620-241FFA89E8E8}"/>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xmlns="" id="{2AD4432B-0036-573C-3CA6-2B4D71D87B9B}"/>
              </a:ext>
            </a:extLst>
          </p:cNvPr>
          <p:cNvSpPr/>
          <p:nvPr/>
        </p:nvSpPr>
        <p:spPr>
          <a:xfrm>
            <a:off x="0" y="0"/>
            <a:ext cx="12192000" cy="6858000"/>
          </a:xfrm>
          <a:prstGeom prst="rect">
            <a:avLst/>
          </a:prstGeom>
          <a:solidFill>
            <a:srgbClr val="041B2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xmlns="" id="{84642AE0-A05A-0110-7DD2-543A6BB540C4}"/>
              </a:ext>
            </a:extLst>
          </p:cNvPr>
          <p:cNvSpPr/>
          <p:nvPr/>
        </p:nvSpPr>
        <p:spPr>
          <a:xfrm>
            <a:off x="298173" y="-114300"/>
            <a:ext cx="45719" cy="6998677"/>
          </a:xfrm>
          <a:prstGeom prst="rect">
            <a:avLst/>
          </a:prstGeom>
          <a:no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sz="2500"/>
          </a:p>
        </p:txBody>
      </p:sp>
      <p:sp>
        <p:nvSpPr>
          <p:cNvPr id="14" name="Rectangle 13">
            <a:extLst>
              <a:ext uri="{FF2B5EF4-FFF2-40B4-BE49-F238E27FC236}">
                <a16:creationId xmlns:a16="http://schemas.microsoft.com/office/drawing/2014/main" xmlns="" id="{E8EC812A-38F3-9FDE-66D3-B97C80A2D1B6}"/>
              </a:ext>
            </a:extLst>
          </p:cNvPr>
          <p:cNvSpPr/>
          <p:nvPr/>
        </p:nvSpPr>
        <p:spPr>
          <a:xfrm rot="16200000" flipH="1">
            <a:off x="5974790" y="-5839527"/>
            <a:ext cx="45719" cy="12388704"/>
          </a:xfrm>
          <a:prstGeom prst="rect">
            <a:avLst/>
          </a:prstGeom>
          <a:no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sz="2500"/>
          </a:p>
        </p:txBody>
      </p:sp>
      <p:sp>
        <p:nvSpPr>
          <p:cNvPr id="22" name="TextBox 21">
            <a:extLst>
              <a:ext uri="{FF2B5EF4-FFF2-40B4-BE49-F238E27FC236}">
                <a16:creationId xmlns:a16="http://schemas.microsoft.com/office/drawing/2014/main" xmlns="" id="{7436878F-0389-56F7-A4D5-5A5ECAD4F410}"/>
              </a:ext>
            </a:extLst>
          </p:cNvPr>
          <p:cNvSpPr txBox="1"/>
          <p:nvPr/>
        </p:nvSpPr>
        <p:spPr>
          <a:xfrm>
            <a:off x="937146" y="1146629"/>
            <a:ext cx="6666547" cy="630942"/>
          </a:xfrm>
          <a:prstGeom prst="rect">
            <a:avLst/>
          </a:prstGeom>
          <a:noFill/>
        </p:spPr>
        <p:txBody>
          <a:bodyPr wrap="square" rtlCol="0">
            <a:spAutoFit/>
          </a:bodyPr>
          <a:lstStyle/>
          <a:p>
            <a:r>
              <a:rPr lang="en-US" sz="3500" b="1" dirty="0">
                <a:solidFill>
                  <a:schemeClr val="bg1"/>
                </a:solidFill>
                <a:latin typeface="Papyrus" panose="03070502060502030205" pitchFamily="66" charset="0"/>
                <a:cs typeface="Times New Roman" panose="02020603050405020304" pitchFamily="18" charset="0"/>
              </a:rPr>
              <a:t>Admission;</a:t>
            </a:r>
          </a:p>
        </p:txBody>
      </p:sp>
      <p:sp>
        <p:nvSpPr>
          <p:cNvPr id="9" name="TextBox 8">
            <a:extLst>
              <a:ext uri="{FF2B5EF4-FFF2-40B4-BE49-F238E27FC236}">
                <a16:creationId xmlns:a16="http://schemas.microsoft.com/office/drawing/2014/main" xmlns="" id="{F5FBAE29-648F-0FBB-34BF-1743DF30CD39}"/>
              </a:ext>
            </a:extLst>
          </p:cNvPr>
          <p:cNvSpPr txBox="1"/>
          <p:nvPr/>
        </p:nvSpPr>
        <p:spPr>
          <a:xfrm>
            <a:off x="939418" y="2622861"/>
            <a:ext cx="6666547" cy="630942"/>
          </a:xfrm>
          <a:prstGeom prst="rect">
            <a:avLst/>
          </a:prstGeom>
          <a:noFill/>
        </p:spPr>
        <p:txBody>
          <a:bodyPr wrap="square" rtlCol="0">
            <a:spAutoFit/>
          </a:bodyPr>
          <a:lstStyle/>
          <a:p>
            <a:r>
              <a:rPr lang="en-US" sz="3500" b="1" dirty="0">
                <a:solidFill>
                  <a:schemeClr val="bg1"/>
                </a:solidFill>
                <a:latin typeface="Papyrus" panose="03070502060502030205" pitchFamily="66" charset="0"/>
                <a:cs typeface="Times New Roman" panose="02020603050405020304" pitchFamily="18" charset="0"/>
              </a:rPr>
              <a:t>Echocardiography;</a:t>
            </a:r>
          </a:p>
        </p:txBody>
      </p:sp>
      <p:sp>
        <p:nvSpPr>
          <p:cNvPr id="13" name="TextBox 12">
            <a:extLst>
              <a:ext uri="{FF2B5EF4-FFF2-40B4-BE49-F238E27FC236}">
                <a16:creationId xmlns:a16="http://schemas.microsoft.com/office/drawing/2014/main" xmlns="" id="{324A449C-8A43-C751-AA0D-E90B4732CD4F}"/>
              </a:ext>
            </a:extLst>
          </p:cNvPr>
          <p:cNvSpPr txBox="1"/>
          <p:nvPr/>
        </p:nvSpPr>
        <p:spPr>
          <a:xfrm>
            <a:off x="939419" y="3262926"/>
            <a:ext cx="4628192" cy="1938992"/>
          </a:xfrm>
          <a:prstGeom prst="rect">
            <a:avLst/>
          </a:prstGeom>
          <a:noFill/>
        </p:spPr>
        <p:txBody>
          <a:bodyPr wrap="square" rtlCol="0">
            <a:spAutoFit/>
          </a:bodyPr>
          <a:lstStyle/>
          <a:p>
            <a:pPr algn="just"/>
            <a:r>
              <a:rPr lang="en-US" sz="2000" dirty="0">
                <a:solidFill>
                  <a:schemeClr val="bg1"/>
                </a:solidFill>
                <a:latin typeface="Times New Roman" panose="02020603050405020304" pitchFamily="18" charset="0"/>
                <a:cs typeface="Times New Roman" panose="02020603050405020304" pitchFamily="18" charset="0"/>
              </a:rPr>
              <a:t>Mild MR</a:t>
            </a:r>
          </a:p>
          <a:p>
            <a:pPr algn="just"/>
            <a:r>
              <a:rPr lang="en-US" sz="2000" dirty="0">
                <a:solidFill>
                  <a:schemeClr val="bg1"/>
                </a:solidFill>
                <a:latin typeface="Times New Roman" panose="02020603050405020304" pitchFamily="18" charset="0"/>
                <a:cs typeface="Times New Roman" panose="02020603050405020304" pitchFamily="18" charset="0"/>
              </a:rPr>
              <a:t>Mod AI, Mod AR</a:t>
            </a:r>
          </a:p>
          <a:p>
            <a:pPr algn="just"/>
            <a:r>
              <a:rPr lang="en-US" sz="2000" dirty="0">
                <a:solidFill>
                  <a:schemeClr val="bg1"/>
                </a:solidFill>
                <a:latin typeface="Times New Roman" panose="02020603050405020304" pitchFamily="18" charset="0"/>
                <a:cs typeface="Times New Roman" panose="02020603050405020304" pitchFamily="18" charset="0"/>
              </a:rPr>
              <a:t>Mobile echogenic mass on the aortic valve </a:t>
            </a:r>
          </a:p>
          <a:p>
            <a:pPr algn="just"/>
            <a:endParaRPr lang="en-US" sz="2000" dirty="0">
              <a:solidFill>
                <a:schemeClr val="bg1"/>
              </a:solidFill>
              <a:latin typeface="Times New Roman" panose="02020603050405020304" pitchFamily="18" charset="0"/>
              <a:cs typeface="Times New Roman" panose="02020603050405020304" pitchFamily="18" charset="0"/>
            </a:endParaRPr>
          </a:p>
          <a:p>
            <a:pPr algn="just"/>
            <a:endParaRPr lang="en-US" sz="2000" dirty="0">
              <a:solidFill>
                <a:schemeClr val="bg1"/>
              </a:solidFill>
              <a:latin typeface="Times New Roman" panose="02020603050405020304" pitchFamily="18" charset="0"/>
              <a:cs typeface="Times New Roman" panose="02020603050405020304" pitchFamily="18" charset="0"/>
            </a:endParaRPr>
          </a:p>
          <a:p>
            <a:pPr algn="just"/>
            <a:endParaRPr lang="en-US" sz="2000" dirty="0">
              <a:solidFill>
                <a:schemeClr val="bg1"/>
              </a:solidFill>
              <a:latin typeface="Times New Roman" panose="02020603050405020304" pitchFamily="18" charset="0"/>
              <a:cs typeface="Times New Roman" panose="02020603050405020304" pitchFamily="18" charset="0"/>
            </a:endParaRPr>
          </a:p>
        </p:txBody>
      </p:sp>
      <p:sp>
        <p:nvSpPr>
          <p:cNvPr id="17" name="TextBox 16">
            <a:extLst>
              <a:ext uri="{FF2B5EF4-FFF2-40B4-BE49-F238E27FC236}">
                <a16:creationId xmlns:a16="http://schemas.microsoft.com/office/drawing/2014/main" xmlns="" id="{DC987DEC-0C11-9E8E-E00C-C63CB4A4AF58}"/>
              </a:ext>
            </a:extLst>
          </p:cNvPr>
          <p:cNvSpPr txBox="1"/>
          <p:nvPr/>
        </p:nvSpPr>
        <p:spPr>
          <a:xfrm>
            <a:off x="6974023" y="2636050"/>
            <a:ext cx="6196084" cy="630942"/>
          </a:xfrm>
          <a:prstGeom prst="rect">
            <a:avLst/>
          </a:prstGeom>
          <a:noFill/>
        </p:spPr>
        <p:txBody>
          <a:bodyPr wrap="square">
            <a:spAutoFit/>
          </a:bodyPr>
          <a:lstStyle/>
          <a:p>
            <a:r>
              <a:rPr lang="en-US" sz="3500" b="1" dirty="0">
                <a:solidFill>
                  <a:schemeClr val="bg1"/>
                </a:solidFill>
                <a:latin typeface="Papyrus" panose="03070502060502030205" pitchFamily="66" charset="0"/>
                <a:cs typeface="Times New Roman" panose="02020603050405020304" pitchFamily="18" charset="0"/>
              </a:rPr>
              <a:t>Laboratory Tests;</a:t>
            </a:r>
          </a:p>
        </p:txBody>
      </p:sp>
      <p:sp>
        <p:nvSpPr>
          <p:cNvPr id="19" name="TextBox 18">
            <a:extLst>
              <a:ext uri="{FF2B5EF4-FFF2-40B4-BE49-F238E27FC236}">
                <a16:creationId xmlns:a16="http://schemas.microsoft.com/office/drawing/2014/main" xmlns="" id="{4D495D54-7625-B5ED-F689-80CC3A361092}"/>
              </a:ext>
            </a:extLst>
          </p:cNvPr>
          <p:cNvSpPr txBox="1"/>
          <p:nvPr/>
        </p:nvSpPr>
        <p:spPr>
          <a:xfrm>
            <a:off x="6974023" y="3444125"/>
            <a:ext cx="2121774" cy="1938992"/>
          </a:xfrm>
          <a:prstGeom prst="rect">
            <a:avLst/>
          </a:prstGeom>
          <a:noFill/>
        </p:spPr>
        <p:txBody>
          <a:bodyPr wrap="square" rtlCol="0">
            <a:spAutoFit/>
          </a:bodyPr>
          <a:lstStyle/>
          <a:p>
            <a:pPr algn="just"/>
            <a:r>
              <a:rPr lang="en-US" sz="2000" dirty="0">
                <a:solidFill>
                  <a:schemeClr val="bg1"/>
                </a:solidFill>
                <a:latin typeface="Times New Roman" panose="02020603050405020304" pitchFamily="18" charset="0"/>
                <a:cs typeface="Times New Roman" panose="02020603050405020304" pitchFamily="18" charset="0"/>
              </a:rPr>
              <a:t>WBC; 9,800</a:t>
            </a:r>
          </a:p>
          <a:p>
            <a:pPr algn="just"/>
            <a:r>
              <a:rPr lang="en-US" sz="2000" dirty="0">
                <a:solidFill>
                  <a:schemeClr val="bg1"/>
                </a:solidFill>
                <a:latin typeface="Times New Roman" panose="02020603050405020304" pitchFamily="18" charset="0"/>
                <a:cs typeface="Times New Roman" panose="02020603050405020304" pitchFamily="18" charset="0"/>
              </a:rPr>
              <a:t>Hb; 12.8</a:t>
            </a:r>
          </a:p>
          <a:p>
            <a:pPr algn="just"/>
            <a:r>
              <a:rPr lang="en-US" sz="2000" dirty="0">
                <a:solidFill>
                  <a:schemeClr val="bg1"/>
                </a:solidFill>
                <a:latin typeface="Times New Roman" panose="02020603050405020304" pitchFamily="18" charset="0"/>
                <a:cs typeface="Times New Roman" panose="02020603050405020304" pitchFamily="18" charset="0"/>
              </a:rPr>
              <a:t>HCT; 34.5</a:t>
            </a:r>
          </a:p>
          <a:p>
            <a:pPr algn="just"/>
            <a:r>
              <a:rPr lang="en-US" sz="2000" dirty="0">
                <a:solidFill>
                  <a:schemeClr val="bg1"/>
                </a:solidFill>
                <a:latin typeface="Times New Roman" panose="02020603050405020304" pitchFamily="18" charset="0"/>
                <a:cs typeface="Times New Roman" panose="02020603050405020304" pitchFamily="18" charset="0"/>
              </a:rPr>
              <a:t>MCV; 79</a:t>
            </a:r>
          </a:p>
          <a:p>
            <a:pPr algn="just"/>
            <a:r>
              <a:rPr lang="en-US" sz="2000" dirty="0">
                <a:solidFill>
                  <a:schemeClr val="bg1"/>
                </a:solidFill>
                <a:latin typeface="Times New Roman" panose="02020603050405020304" pitchFamily="18" charset="0"/>
                <a:cs typeface="Times New Roman" panose="02020603050405020304" pitchFamily="18" charset="0"/>
              </a:rPr>
              <a:t>PLT; 313,000</a:t>
            </a:r>
          </a:p>
          <a:p>
            <a:pPr algn="just"/>
            <a:endParaRPr lang="en-US" sz="2000" dirty="0">
              <a:solidFill>
                <a:schemeClr val="bg1"/>
              </a:solidFill>
              <a:latin typeface="Times New Roman" panose="02020603050405020304" pitchFamily="18" charset="0"/>
              <a:cs typeface="Times New Roman" panose="02020603050405020304" pitchFamily="18" charset="0"/>
            </a:endParaRPr>
          </a:p>
        </p:txBody>
      </p:sp>
      <p:sp>
        <p:nvSpPr>
          <p:cNvPr id="21" name="TextBox 20">
            <a:extLst>
              <a:ext uri="{FF2B5EF4-FFF2-40B4-BE49-F238E27FC236}">
                <a16:creationId xmlns:a16="http://schemas.microsoft.com/office/drawing/2014/main" xmlns="" id="{AE514F8B-F6ED-027F-C608-0F28AAD739EF}"/>
              </a:ext>
            </a:extLst>
          </p:cNvPr>
          <p:cNvSpPr txBox="1"/>
          <p:nvPr/>
        </p:nvSpPr>
        <p:spPr>
          <a:xfrm>
            <a:off x="9527698" y="3444125"/>
            <a:ext cx="2895600" cy="1631216"/>
          </a:xfrm>
          <a:prstGeom prst="rect">
            <a:avLst/>
          </a:prstGeom>
          <a:noFill/>
        </p:spPr>
        <p:txBody>
          <a:bodyPr wrap="square" rtlCol="0">
            <a:spAutoFit/>
          </a:bodyPr>
          <a:lstStyle/>
          <a:p>
            <a:pPr algn="just"/>
            <a:r>
              <a:rPr lang="en-US" sz="2000" dirty="0">
                <a:solidFill>
                  <a:schemeClr val="bg1"/>
                </a:solidFill>
                <a:latin typeface="Times New Roman" panose="02020603050405020304" pitchFamily="18" charset="0"/>
                <a:cs typeface="Times New Roman" panose="02020603050405020304" pitchFamily="18" charset="0"/>
              </a:rPr>
              <a:t>Neu; 49.8</a:t>
            </a:r>
          </a:p>
          <a:p>
            <a:pPr algn="just"/>
            <a:r>
              <a:rPr lang="en-US" sz="2000" dirty="0">
                <a:solidFill>
                  <a:schemeClr val="bg1"/>
                </a:solidFill>
                <a:latin typeface="Times New Roman" panose="02020603050405020304" pitchFamily="18" charset="0"/>
                <a:cs typeface="Times New Roman" panose="02020603050405020304" pitchFamily="18" charset="0"/>
              </a:rPr>
              <a:t>Lymph; 39.9</a:t>
            </a:r>
          </a:p>
          <a:p>
            <a:pPr algn="just"/>
            <a:r>
              <a:rPr lang="en-US" sz="2000" dirty="0">
                <a:solidFill>
                  <a:schemeClr val="bg1"/>
                </a:solidFill>
                <a:latin typeface="Times New Roman" panose="02020603050405020304" pitchFamily="18" charset="0"/>
                <a:cs typeface="Times New Roman" panose="02020603050405020304" pitchFamily="18" charset="0"/>
              </a:rPr>
              <a:t>Mono; 8.1</a:t>
            </a:r>
          </a:p>
          <a:p>
            <a:pPr algn="just"/>
            <a:r>
              <a:rPr lang="en-US" sz="2000" dirty="0" err="1">
                <a:solidFill>
                  <a:schemeClr val="bg1"/>
                </a:solidFill>
                <a:latin typeface="Times New Roman" panose="02020603050405020304" pitchFamily="18" charset="0"/>
                <a:cs typeface="Times New Roman" panose="02020603050405020304" pitchFamily="18" charset="0"/>
              </a:rPr>
              <a:t>Eosi</a:t>
            </a:r>
            <a:r>
              <a:rPr lang="en-US" sz="2000" dirty="0">
                <a:solidFill>
                  <a:schemeClr val="bg1"/>
                </a:solidFill>
                <a:latin typeface="Times New Roman" panose="02020603050405020304" pitchFamily="18" charset="0"/>
                <a:cs typeface="Times New Roman" panose="02020603050405020304" pitchFamily="18" charset="0"/>
              </a:rPr>
              <a:t>; 2.2 </a:t>
            </a:r>
          </a:p>
          <a:p>
            <a:pPr algn="just"/>
            <a:endParaRPr lang="en-US" sz="2000" dirty="0">
              <a:solidFill>
                <a:schemeClr val="bg1"/>
              </a:solidFill>
              <a:latin typeface="Times New Roman" panose="02020603050405020304" pitchFamily="18" charset="0"/>
              <a:cs typeface="Times New Roman" panose="02020603050405020304" pitchFamily="18" charset="0"/>
            </a:endParaRPr>
          </a:p>
        </p:txBody>
      </p:sp>
      <p:sp>
        <p:nvSpPr>
          <p:cNvPr id="24" name="Rectangle 23">
            <a:extLst>
              <a:ext uri="{FF2B5EF4-FFF2-40B4-BE49-F238E27FC236}">
                <a16:creationId xmlns:a16="http://schemas.microsoft.com/office/drawing/2014/main" xmlns="" id="{C101ECFD-CEC0-F27A-B339-9E3F5C519F52}"/>
              </a:ext>
            </a:extLst>
          </p:cNvPr>
          <p:cNvSpPr/>
          <p:nvPr/>
        </p:nvSpPr>
        <p:spPr>
          <a:xfrm flipH="1">
            <a:off x="6788642" y="3526014"/>
            <a:ext cx="45720" cy="1549328"/>
          </a:xfrm>
          <a:prstGeom prst="rect">
            <a:avLst/>
          </a:prstGeom>
          <a:ln>
            <a:headEnd type="none" w="med" len="med"/>
            <a:tailEnd type="none" w="med" len="med"/>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sz="2500"/>
          </a:p>
        </p:txBody>
      </p:sp>
      <p:sp>
        <p:nvSpPr>
          <p:cNvPr id="26" name="Rectangle 25">
            <a:extLst>
              <a:ext uri="{FF2B5EF4-FFF2-40B4-BE49-F238E27FC236}">
                <a16:creationId xmlns:a16="http://schemas.microsoft.com/office/drawing/2014/main" xmlns="" id="{D74EAB7F-5BC6-E243-44B2-48EA2E14B014}"/>
              </a:ext>
            </a:extLst>
          </p:cNvPr>
          <p:cNvSpPr/>
          <p:nvPr/>
        </p:nvSpPr>
        <p:spPr>
          <a:xfrm flipH="1">
            <a:off x="6781810" y="5349732"/>
            <a:ext cx="54821" cy="1198335"/>
          </a:xfrm>
          <a:prstGeom prst="rect">
            <a:avLst/>
          </a:prstGeom>
          <a:ln>
            <a:headEnd type="none" w="med" len="med"/>
            <a:tailEnd type="none" w="med" len="med"/>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sz="2500"/>
          </a:p>
        </p:txBody>
      </p:sp>
      <p:sp>
        <p:nvSpPr>
          <p:cNvPr id="28" name="TextBox 27">
            <a:extLst>
              <a:ext uri="{FF2B5EF4-FFF2-40B4-BE49-F238E27FC236}">
                <a16:creationId xmlns:a16="http://schemas.microsoft.com/office/drawing/2014/main" xmlns="" id="{30D48D6D-9911-E444-31F4-AD36E5D4FFD4}"/>
              </a:ext>
            </a:extLst>
          </p:cNvPr>
          <p:cNvSpPr txBox="1"/>
          <p:nvPr/>
        </p:nvSpPr>
        <p:spPr>
          <a:xfrm>
            <a:off x="6879051" y="5287181"/>
            <a:ext cx="2987040" cy="1323439"/>
          </a:xfrm>
          <a:prstGeom prst="rect">
            <a:avLst/>
          </a:prstGeom>
          <a:noFill/>
        </p:spPr>
        <p:txBody>
          <a:bodyPr wrap="square" rtlCol="0">
            <a:spAutoFit/>
          </a:bodyPr>
          <a:lstStyle/>
          <a:p>
            <a:pPr algn="just"/>
            <a:r>
              <a:rPr lang="en-US" sz="2000" dirty="0">
                <a:solidFill>
                  <a:schemeClr val="bg1"/>
                </a:solidFill>
                <a:latin typeface="Times New Roman" panose="02020603050405020304" pitchFamily="18" charset="0"/>
                <a:cs typeface="Times New Roman" panose="02020603050405020304" pitchFamily="18" charset="0"/>
              </a:rPr>
              <a:t>ESR; 50 (13)</a:t>
            </a:r>
          </a:p>
          <a:p>
            <a:pPr algn="just"/>
            <a:r>
              <a:rPr lang="en-US" sz="2000" dirty="0">
                <a:solidFill>
                  <a:schemeClr val="bg1"/>
                </a:solidFill>
                <a:latin typeface="Times New Roman" panose="02020603050405020304" pitchFamily="18" charset="0"/>
                <a:cs typeface="Times New Roman" panose="02020603050405020304" pitchFamily="18" charset="0"/>
              </a:rPr>
              <a:t>CRP; 80</a:t>
            </a:r>
          </a:p>
          <a:p>
            <a:pPr algn="just"/>
            <a:endParaRPr lang="en-US" sz="2000" dirty="0">
              <a:solidFill>
                <a:schemeClr val="bg1"/>
              </a:solidFill>
              <a:latin typeface="Times New Roman" panose="02020603050405020304" pitchFamily="18" charset="0"/>
              <a:cs typeface="Times New Roman" panose="02020603050405020304" pitchFamily="18" charset="0"/>
            </a:endParaRPr>
          </a:p>
          <a:p>
            <a:pPr algn="just"/>
            <a:r>
              <a:rPr lang="en-US" sz="2000" dirty="0">
                <a:solidFill>
                  <a:schemeClr val="bg1"/>
                </a:solidFill>
                <a:latin typeface="Times New Roman" panose="02020603050405020304" pitchFamily="18" charset="0"/>
                <a:cs typeface="Times New Roman" panose="02020603050405020304" pitchFamily="18" charset="0"/>
              </a:rPr>
              <a:t>Blood culture; negative </a:t>
            </a:r>
          </a:p>
        </p:txBody>
      </p:sp>
      <p:sp>
        <p:nvSpPr>
          <p:cNvPr id="30" name="Rectangle 29">
            <a:extLst>
              <a:ext uri="{FF2B5EF4-FFF2-40B4-BE49-F238E27FC236}">
                <a16:creationId xmlns:a16="http://schemas.microsoft.com/office/drawing/2014/main" xmlns="" id="{3DE4F1AB-0940-E0D6-5481-90E781435F8C}"/>
              </a:ext>
            </a:extLst>
          </p:cNvPr>
          <p:cNvSpPr/>
          <p:nvPr/>
        </p:nvSpPr>
        <p:spPr>
          <a:xfrm flipH="1">
            <a:off x="9811270" y="5301097"/>
            <a:ext cx="54821" cy="1198335"/>
          </a:xfrm>
          <a:prstGeom prst="rect">
            <a:avLst/>
          </a:prstGeom>
          <a:ln>
            <a:headEnd type="none" w="med" len="med"/>
            <a:tailEnd type="none" w="med" len="med"/>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sz="2500"/>
          </a:p>
        </p:txBody>
      </p:sp>
      <p:sp>
        <p:nvSpPr>
          <p:cNvPr id="32" name="TextBox 31">
            <a:extLst>
              <a:ext uri="{FF2B5EF4-FFF2-40B4-BE49-F238E27FC236}">
                <a16:creationId xmlns:a16="http://schemas.microsoft.com/office/drawing/2014/main" xmlns="" id="{3C15AE83-3D27-8781-B036-4D28DB36D703}"/>
              </a:ext>
            </a:extLst>
          </p:cNvPr>
          <p:cNvSpPr txBox="1"/>
          <p:nvPr/>
        </p:nvSpPr>
        <p:spPr>
          <a:xfrm>
            <a:off x="10003483" y="5189641"/>
            <a:ext cx="2987040" cy="1323439"/>
          </a:xfrm>
          <a:prstGeom prst="rect">
            <a:avLst/>
          </a:prstGeom>
          <a:noFill/>
        </p:spPr>
        <p:txBody>
          <a:bodyPr wrap="square" rtlCol="0">
            <a:spAutoFit/>
          </a:bodyPr>
          <a:lstStyle/>
          <a:p>
            <a:pPr algn="just"/>
            <a:r>
              <a:rPr lang="en-US" sz="2000" dirty="0">
                <a:solidFill>
                  <a:schemeClr val="bg1"/>
                </a:solidFill>
                <a:latin typeface="Times New Roman" panose="02020603050405020304" pitchFamily="18" charset="0"/>
                <a:cs typeface="Times New Roman" panose="02020603050405020304" pitchFamily="18" charset="0"/>
              </a:rPr>
              <a:t>PH; 7.38</a:t>
            </a:r>
          </a:p>
          <a:p>
            <a:pPr algn="just"/>
            <a:r>
              <a:rPr lang="en-US" sz="2000" dirty="0">
                <a:solidFill>
                  <a:schemeClr val="bg1"/>
                </a:solidFill>
                <a:latin typeface="Times New Roman" panose="02020603050405020304" pitchFamily="18" charset="0"/>
                <a:cs typeface="Times New Roman" panose="02020603050405020304" pitchFamily="18" charset="0"/>
              </a:rPr>
              <a:t>BE; 5</a:t>
            </a:r>
          </a:p>
          <a:p>
            <a:pPr algn="just"/>
            <a:r>
              <a:rPr lang="en-US" sz="2000" dirty="0">
                <a:solidFill>
                  <a:schemeClr val="bg1"/>
                </a:solidFill>
                <a:latin typeface="Times New Roman" panose="02020603050405020304" pitchFamily="18" charset="0"/>
                <a:cs typeface="Times New Roman" panose="02020603050405020304" pitchFamily="18" charset="0"/>
              </a:rPr>
              <a:t>PCO2; 31.9</a:t>
            </a:r>
          </a:p>
          <a:p>
            <a:pPr algn="just"/>
            <a:r>
              <a:rPr lang="en-US" sz="2000" dirty="0">
                <a:solidFill>
                  <a:schemeClr val="bg1"/>
                </a:solidFill>
                <a:latin typeface="Times New Roman" panose="02020603050405020304" pitchFamily="18" charset="0"/>
                <a:cs typeface="Times New Roman" panose="02020603050405020304" pitchFamily="18" charset="0"/>
              </a:rPr>
              <a:t>HCO3; 18.7</a:t>
            </a:r>
          </a:p>
        </p:txBody>
      </p:sp>
      <p:sp>
        <p:nvSpPr>
          <p:cNvPr id="34" name="Rectangle 33">
            <a:extLst>
              <a:ext uri="{FF2B5EF4-FFF2-40B4-BE49-F238E27FC236}">
                <a16:creationId xmlns:a16="http://schemas.microsoft.com/office/drawing/2014/main" xmlns="" id="{255AEBA2-481F-A6B5-DA9B-42F4B948C2B9}"/>
              </a:ext>
            </a:extLst>
          </p:cNvPr>
          <p:cNvSpPr/>
          <p:nvPr/>
        </p:nvSpPr>
        <p:spPr>
          <a:xfrm flipH="1">
            <a:off x="3496542" y="5352004"/>
            <a:ext cx="45719" cy="1147428"/>
          </a:xfrm>
          <a:prstGeom prst="rect">
            <a:avLst/>
          </a:prstGeom>
          <a:ln>
            <a:headEnd type="none" w="med" len="med"/>
            <a:tailEnd type="none" w="med" len="med"/>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sz="2500"/>
          </a:p>
        </p:txBody>
      </p:sp>
      <p:sp>
        <p:nvSpPr>
          <p:cNvPr id="36" name="TextBox 35">
            <a:extLst>
              <a:ext uri="{FF2B5EF4-FFF2-40B4-BE49-F238E27FC236}">
                <a16:creationId xmlns:a16="http://schemas.microsoft.com/office/drawing/2014/main" xmlns="" id="{A5D7D254-CE32-6D8A-ECFF-D6DF4F0D4C48}"/>
              </a:ext>
            </a:extLst>
          </p:cNvPr>
          <p:cNvSpPr txBox="1"/>
          <p:nvPr/>
        </p:nvSpPr>
        <p:spPr>
          <a:xfrm>
            <a:off x="3563472" y="5253664"/>
            <a:ext cx="2987040" cy="1631216"/>
          </a:xfrm>
          <a:prstGeom prst="rect">
            <a:avLst/>
          </a:prstGeom>
          <a:noFill/>
        </p:spPr>
        <p:txBody>
          <a:bodyPr wrap="square" rtlCol="0">
            <a:spAutoFit/>
          </a:bodyPr>
          <a:lstStyle/>
          <a:p>
            <a:pPr algn="just"/>
            <a:r>
              <a:rPr lang="en-US" sz="2000" dirty="0">
                <a:solidFill>
                  <a:schemeClr val="bg1"/>
                </a:solidFill>
                <a:latin typeface="Times New Roman" panose="02020603050405020304" pitchFamily="18" charset="0"/>
                <a:cs typeface="Times New Roman" panose="02020603050405020304" pitchFamily="18" charset="0"/>
              </a:rPr>
              <a:t>ANA; 0.02</a:t>
            </a:r>
          </a:p>
          <a:p>
            <a:pPr algn="just"/>
            <a:r>
              <a:rPr lang="en-US" sz="2000" dirty="0">
                <a:solidFill>
                  <a:schemeClr val="bg1"/>
                </a:solidFill>
                <a:latin typeface="Times New Roman" panose="02020603050405020304" pitchFamily="18" charset="0"/>
                <a:cs typeface="Times New Roman" panose="02020603050405020304" pitchFamily="18" charset="0"/>
              </a:rPr>
              <a:t>RF; +3 </a:t>
            </a:r>
          </a:p>
          <a:p>
            <a:pPr algn="just"/>
            <a:r>
              <a:rPr lang="en-US" sz="2000" dirty="0">
                <a:solidFill>
                  <a:schemeClr val="bg1"/>
                </a:solidFill>
                <a:latin typeface="Times New Roman" panose="02020603050405020304" pitchFamily="18" charset="0"/>
                <a:cs typeface="Times New Roman" panose="02020603050405020304" pitchFamily="18" charset="0"/>
              </a:rPr>
              <a:t>Wright agglutination, </a:t>
            </a:r>
          </a:p>
          <a:p>
            <a:pPr algn="just"/>
            <a:r>
              <a:rPr lang="en-US" sz="2000" dirty="0">
                <a:solidFill>
                  <a:schemeClr val="bg1"/>
                </a:solidFill>
                <a:latin typeface="Times New Roman" panose="02020603050405020304" pitchFamily="18" charset="0"/>
                <a:cs typeface="Times New Roman" panose="02020603050405020304" pitchFamily="18" charset="0"/>
              </a:rPr>
              <a:t>Coombs wight; neg </a:t>
            </a:r>
          </a:p>
          <a:p>
            <a:pPr algn="just"/>
            <a:endParaRPr lang="en-US" sz="20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815357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6E51194-5EB8-FA99-CB12-7F973BF9428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0692F3D0-8631-4058-D26E-09859FA0F3B3}"/>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0132965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2CDFCA0-E058-B534-A487-E948A41FC47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A1B0953D-09F6-8E3A-ED38-658DA53F1267}"/>
              </a:ext>
            </a:extLst>
          </p:cNvPr>
          <p:cNvSpPr>
            <a:spLocks noGrp="1"/>
          </p:cNvSpPr>
          <p:nvPr>
            <p:ph idx="1"/>
          </p:nvPr>
        </p:nvSpPr>
        <p:spPr/>
        <p:txBody>
          <a:bodyPr/>
          <a:lstStyle/>
          <a:p>
            <a:endParaRPr lang="en-US"/>
          </a:p>
        </p:txBody>
      </p:sp>
      <p:sp>
        <p:nvSpPr>
          <p:cNvPr id="5" name="Rectangle 4">
            <a:extLst>
              <a:ext uri="{FF2B5EF4-FFF2-40B4-BE49-F238E27FC236}">
                <a16:creationId xmlns:a16="http://schemas.microsoft.com/office/drawing/2014/main" xmlns="" id="{F5146D6B-3C55-0A9D-1D85-6986963D3CAF}"/>
              </a:ext>
            </a:extLst>
          </p:cNvPr>
          <p:cNvSpPr/>
          <p:nvPr/>
        </p:nvSpPr>
        <p:spPr>
          <a:xfrm>
            <a:off x="0" y="-47624"/>
            <a:ext cx="13539446" cy="6905624"/>
          </a:xfrm>
          <a:prstGeom prst="rect">
            <a:avLst/>
          </a:prstGeom>
          <a:solidFill>
            <a:srgbClr val="0613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xmlns="" id="{7FA7FFD7-828C-47C1-1C22-E02B83A84183}"/>
              </a:ext>
            </a:extLst>
          </p:cNvPr>
          <p:cNvPicPr>
            <a:picLocks noChangeAspect="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033066" y="-401111"/>
            <a:ext cx="7612598" cy="7612598"/>
          </a:xfrm>
          <a:prstGeom prst="rect">
            <a:avLst/>
          </a:prstGeom>
        </p:spPr>
      </p:pic>
      <p:sp>
        <p:nvSpPr>
          <p:cNvPr id="9" name="TextBox 18">
            <a:extLst>
              <a:ext uri="{FF2B5EF4-FFF2-40B4-BE49-F238E27FC236}">
                <a16:creationId xmlns:a16="http://schemas.microsoft.com/office/drawing/2014/main" xmlns="" id="{859F22FC-AE3E-9C8E-E13C-075A0B4E0AB0}"/>
              </a:ext>
            </a:extLst>
          </p:cNvPr>
          <p:cNvSpPr txBox="1"/>
          <p:nvPr/>
        </p:nvSpPr>
        <p:spPr>
          <a:xfrm>
            <a:off x="5375029" y="5830900"/>
            <a:ext cx="10256942" cy="2240998"/>
          </a:xfrm>
          <a:prstGeom prst="rect">
            <a:avLst/>
          </a:prstGeom>
        </p:spPr>
        <p:txBody>
          <a:bodyPr wrap="square" lIns="0" tIns="0" rIns="0" bIns="0" rtlCol="0" anchor="t">
            <a:spAutoFit/>
          </a:bodyPr>
          <a:lstStyle/>
          <a:p>
            <a:pPr lvl="0" algn="ctr">
              <a:lnSpc>
                <a:spcPts val="17280"/>
              </a:lnSpc>
              <a:spcBef>
                <a:spcPct val="0"/>
              </a:spcBef>
            </a:pPr>
            <a:r>
              <a:rPr lang="en-US" sz="15000" b="1" spc="-431" dirty="0">
                <a:solidFill>
                  <a:srgbClr val="993FAD"/>
                </a:solidFill>
                <a:latin typeface="Papyrus" panose="03070502060502030205" pitchFamily="66" charset="0"/>
                <a:ea typeface="Georgia Pro Light"/>
                <a:cs typeface="Times New Roman" panose="02020603050405020304" pitchFamily="18" charset="0"/>
                <a:sym typeface="Georgia Pro Light"/>
              </a:rPr>
              <a:t>Thank you</a:t>
            </a:r>
          </a:p>
        </p:txBody>
      </p:sp>
    </p:spTree>
    <p:extLst>
      <p:ext uri="{BB962C8B-B14F-4D97-AF65-F5344CB8AC3E}">
        <p14:creationId xmlns:p14="http://schemas.microsoft.com/office/powerpoint/2010/main" val="19485337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364</TotalTime>
  <Words>564</Words>
  <Application>Microsoft Office PowerPoint</Application>
  <PresentationFormat>Widescreen</PresentationFormat>
  <Paragraphs>140</Paragraphs>
  <Slides>15</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15</vt:i4>
      </vt:variant>
    </vt:vector>
  </HeadingPairs>
  <TitlesOfParts>
    <vt:vector size="25" baseType="lpstr">
      <vt:lpstr>Arial</vt:lpstr>
      <vt:lpstr>Calibri</vt:lpstr>
      <vt:lpstr>Calibri Light</vt:lpstr>
      <vt:lpstr>Compset</vt:lpstr>
      <vt:lpstr>Eras Medium ITC</vt:lpstr>
      <vt:lpstr>Georgia Pro Light</vt:lpstr>
      <vt:lpstr>Papyrus</vt:lpstr>
      <vt:lpstr>Times New Roman</vt:lpstr>
      <vt:lpstr>Vladimir Script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fatemeh rezaeyan</dc:creator>
  <cp:lastModifiedBy>internet1</cp:lastModifiedBy>
  <cp:revision>14</cp:revision>
  <dcterms:created xsi:type="dcterms:W3CDTF">2026-10-13T15:50:11Z</dcterms:created>
  <dcterms:modified xsi:type="dcterms:W3CDTF">2026-10-26T07:04:28Z</dcterms:modified>
</cp:coreProperties>
</file>